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69" r:id="rId2"/>
    <p:sldId id="508" r:id="rId3"/>
    <p:sldId id="592" r:id="rId4"/>
    <p:sldId id="595" r:id="rId5"/>
    <p:sldId id="602" r:id="rId6"/>
    <p:sldId id="596" r:id="rId7"/>
    <p:sldId id="597" r:id="rId8"/>
    <p:sldId id="603" r:id="rId9"/>
    <p:sldId id="604" r:id="rId10"/>
    <p:sldId id="605" r:id="rId11"/>
    <p:sldId id="606" r:id="rId12"/>
    <p:sldId id="607" r:id="rId13"/>
    <p:sldId id="615" r:id="rId14"/>
    <p:sldId id="608" r:id="rId15"/>
    <p:sldId id="609" r:id="rId16"/>
    <p:sldId id="610" r:id="rId17"/>
    <p:sldId id="611" r:id="rId18"/>
    <p:sldId id="613" r:id="rId19"/>
    <p:sldId id="614" r:id="rId20"/>
    <p:sldId id="600" r:id="rId21"/>
    <p:sldId id="627" r:id="rId22"/>
    <p:sldId id="647" r:id="rId23"/>
    <p:sldId id="629" r:id="rId24"/>
    <p:sldId id="630" r:id="rId25"/>
    <p:sldId id="631" r:id="rId26"/>
    <p:sldId id="637" r:id="rId27"/>
    <p:sldId id="522" r:id="rId28"/>
    <p:sldId id="521" r:id="rId29"/>
    <p:sldId id="601" r:id="rId30"/>
    <p:sldId id="589" r:id="rId31"/>
    <p:sldId id="648" r:id="rId32"/>
    <p:sldId id="649" r:id="rId33"/>
    <p:sldId id="633" r:id="rId34"/>
    <p:sldId id="632" r:id="rId35"/>
    <p:sldId id="626" r:id="rId36"/>
    <p:sldId id="624" r:id="rId37"/>
    <p:sldId id="625" r:id="rId38"/>
    <p:sldId id="622" r:id="rId39"/>
    <p:sldId id="623" r:id="rId40"/>
    <p:sldId id="644" r:id="rId41"/>
    <p:sldId id="645" r:id="rId42"/>
    <p:sldId id="628" r:id="rId43"/>
    <p:sldId id="635" r:id="rId44"/>
    <p:sldId id="636" r:id="rId45"/>
    <p:sldId id="616" r:id="rId46"/>
    <p:sldId id="594" r:id="rId47"/>
    <p:sldId id="617" r:id="rId48"/>
    <p:sldId id="526" r:id="rId49"/>
    <p:sldId id="528" r:id="rId50"/>
    <p:sldId id="541" r:id="rId51"/>
    <p:sldId id="599" r:id="rId52"/>
    <p:sldId id="564" r:id="rId53"/>
    <p:sldId id="641" r:id="rId54"/>
    <p:sldId id="642" r:id="rId5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91917" autoAdjust="0"/>
  </p:normalViewPr>
  <p:slideViewPr>
    <p:cSldViewPr snapToGrid="0">
      <p:cViewPr varScale="1">
        <p:scale>
          <a:sx n="90" d="100"/>
          <a:sy n="90" d="100"/>
        </p:scale>
        <p:origin x="4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157"/>
          </a:xfrm>
          <a:prstGeom prst="rect">
            <a:avLst/>
          </a:prstGeom>
        </p:spPr>
        <p:txBody>
          <a:bodyPr vert="horz" lIns="91120" tIns="45560" rIns="91120" bIns="455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157"/>
          </a:xfrm>
          <a:prstGeom prst="rect">
            <a:avLst/>
          </a:prstGeom>
        </p:spPr>
        <p:txBody>
          <a:bodyPr vert="horz" lIns="91120" tIns="45560" rIns="91120" bIns="45560" rtlCol="0"/>
          <a:lstStyle>
            <a:lvl1pPr algn="r">
              <a:defRPr sz="1200"/>
            </a:lvl1pPr>
          </a:lstStyle>
          <a:p>
            <a:fld id="{13C413CE-7787-4E19-9932-B6600E809F81}" type="datetimeFigureOut">
              <a:rPr kumimoji="1" lang="ja-JP" altLang="en-US" smtClean="0"/>
              <a:t>2023/3/25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120" tIns="45560" rIns="91120" bIns="45560" rtlCol="0" anchor="ctr"/>
          <a:lstStyle/>
          <a:p>
            <a:endParaRPr lang="ja-JP" altLang="en-US"/>
          </a:p>
        </p:txBody>
      </p:sp>
      <p:sp>
        <p:nvSpPr>
          <p:cNvPr id="5" name="ノート プレースホルダー 4"/>
          <p:cNvSpPr>
            <a:spLocks noGrp="1"/>
          </p:cNvSpPr>
          <p:nvPr>
            <p:ph type="body" sz="quarter" idx="3"/>
          </p:nvPr>
        </p:nvSpPr>
        <p:spPr>
          <a:xfrm>
            <a:off x="680720" y="4783257"/>
            <a:ext cx="5445760" cy="3913862"/>
          </a:xfrm>
          <a:prstGeom prst="rect">
            <a:avLst/>
          </a:prstGeom>
        </p:spPr>
        <p:txBody>
          <a:bodyPr vert="horz" lIns="91120" tIns="45560" rIns="91120" bIns="455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182"/>
            <a:ext cx="2949787" cy="498157"/>
          </a:xfrm>
          <a:prstGeom prst="rect">
            <a:avLst/>
          </a:prstGeom>
        </p:spPr>
        <p:txBody>
          <a:bodyPr vert="horz" lIns="91120" tIns="45560" rIns="91120" bIns="455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1182"/>
            <a:ext cx="2949787" cy="498157"/>
          </a:xfrm>
          <a:prstGeom prst="rect">
            <a:avLst/>
          </a:prstGeom>
        </p:spPr>
        <p:txBody>
          <a:bodyPr vert="horz" lIns="91120" tIns="45560" rIns="91120" bIns="45560" rtlCol="0" anchor="b"/>
          <a:lstStyle>
            <a:lvl1pPr algn="r">
              <a:defRPr sz="1200"/>
            </a:lvl1pPr>
          </a:lstStyle>
          <a:p>
            <a:fld id="{3557DAD5-6F16-4875-9227-95215035408D}" type="slidenum">
              <a:rPr kumimoji="1" lang="ja-JP" altLang="en-US" smtClean="0"/>
              <a:t>‹#›</a:t>
            </a:fld>
            <a:endParaRPr kumimoji="1" lang="ja-JP" altLang="en-US"/>
          </a:p>
        </p:txBody>
      </p:sp>
    </p:spTree>
    <p:extLst>
      <p:ext uri="{BB962C8B-B14F-4D97-AF65-F5344CB8AC3E}">
        <p14:creationId xmlns:p14="http://schemas.microsoft.com/office/powerpoint/2010/main" val="3335875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a:extLst>
              <a:ext uri="{FF2B5EF4-FFF2-40B4-BE49-F238E27FC236}">
                <a16:creationId xmlns:a16="http://schemas.microsoft.com/office/drawing/2014/main" id="{8A113E18-AB50-2BA7-C0B4-23DC77FD53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a:extLst>
              <a:ext uri="{FF2B5EF4-FFF2-40B4-BE49-F238E27FC236}">
                <a16:creationId xmlns:a16="http://schemas.microsoft.com/office/drawing/2014/main" id="{CDC1C75D-D52A-2CAA-72B5-5B7E051FE2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124" name="スライド番号プレースホルダー 3">
            <a:extLst>
              <a:ext uri="{FF2B5EF4-FFF2-40B4-BE49-F238E27FC236}">
                <a16:creationId xmlns:a16="http://schemas.microsoft.com/office/drawing/2014/main" id="{1EDC7515-7A9D-60F4-5F50-1D496294C7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36D9A67-A304-40F2-A814-71A6CC7CABB5}" type="slidenum">
              <a:rPr lang="ja-JP" altLang="en-US" smtClean="0"/>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rgbClr val="00B0F0"/>
                </a:solidFill>
              </a:rPr>
              <a:t>2001</a:t>
            </a:r>
            <a:r>
              <a:rPr lang="ja-JP" altLang="en-US" dirty="0">
                <a:solidFill>
                  <a:srgbClr val="00B0F0"/>
                </a:solidFill>
              </a:rPr>
              <a:t>は科学技術政策担当</a:t>
            </a:r>
            <a:endParaRPr lang="en-US" altLang="ja-JP" dirty="0">
              <a:solidFill>
                <a:srgbClr val="00B0F0"/>
              </a:solidFill>
            </a:endParaRPr>
          </a:p>
          <a:p>
            <a:r>
              <a:rPr lang="en-US" altLang="ja-JP" dirty="0">
                <a:solidFill>
                  <a:srgbClr val="00B0F0"/>
                </a:solidFill>
              </a:rPr>
              <a:t>2002</a:t>
            </a:r>
            <a:r>
              <a:rPr lang="ja-JP" altLang="en-US" dirty="0">
                <a:solidFill>
                  <a:srgbClr val="00B0F0"/>
                </a:solidFill>
              </a:rPr>
              <a:t>は生涯学習政策局担当</a:t>
            </a:r>
            <a:endParaRPr kumimoji="1" lang="ja-JP" altLang="en-US" dirty="0"/>
          </a:p>
        </p:txBody>
      </p:sp>
      <p:sp>
        <p:nvSpPr>
          <p:cNvPr id="4" name="スライド番号プレースホルダー 3"/>
          <p:cNvSpPr>
            <a:spLocks noGrp="1"/>
          </p:cNvSpPr>
          <p:nvPr>
            <p:ph type="sldNum" sz="quarter" idx="5"/>
          </p:nvPr>
        </p:nvSpPr>
        <p:spPr/>
        <p:txBody>
          <a:bodyPr/>
          <a:lstStyle/>
          <a:p>
            <a:fld id="{3557DAD5-6F16-4875-9227-95215035408D}" type="slidenum">
              <a:rPr kumimoji="1" lang="ja-JP" altLang="en-US" smtClean="0"/>
              <a:t>34</a:t>
            </a:fld>
            <a:endParaRPr kumimoji="1" lang="ja-JP" altLang="en-US"/>
          </a:p>
        </p:txBody>
      </p:sp>
    </p:spTree>
    <p:extLst>
      <p:ext uri="{BB962C8B-B14F-4D97-AF65-F5344CB8AC3E}">
        <p14:creationId xmlns:p14="http://schemas.microsoft.com/office/powerpoint/2010/main" val="204277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57DAD5-6F16-4875-9227-95215035408D}" type="slidenum">
              <a:rPr kumimoji="1" lang="ja-JP" altLang="en-US" smtClean="0"/>
              <a:t>46</a:t>
            </a:fld>
            <a:endParaRPr kumimoji="1" lang="ja-JP" altLang="en-US"/>
          </a:p>
        </p:txBody>
      </p:sp>
    </p:spTree>
    <p:extLst>
      <p:ext uri="{BB962C8B-B14F-4D97-AF65-F5344CB8AC3E}">
        <p14:creationId xmlns:p14="http://schemas.microsoft.com/office/powerpoint/2010/main" val="74267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33333"/>
                </a:solidFill>
                <a:effectLst/>
                <a:latin typeface="Arial" panose="020B0604020202020204" pitchFamily="34" charset="0"/>
              </a:rPr>
              <a:t>※25</a:t>
            </a:r>
            <a:r>
              <a:rPr lang="ja-JP" altLang="en-US" b="0" i="0" dirty="0">
                <a:solidFill>
                  <a:srgbClr val="333333"/>
                </a:solidFill>
                <a:effectLst/>
                <a:latin typeface="Arial" panose="020B0604020202020204" pitchFamily="34" charset="0"/>
              </a:rPr>
              <a:t>兆円は計画期間中の政府研究開発投資が対ＧＤＰ比</a:t>
            </a:r>
            <a:r>
              <a:rPr lang="en-US" altLang="ja-JP" b="0" i="0" dirty="0">
                <a:solidFill>
                  <a:srgbClr val="333333"/>
                </a:solidFill>
                <a:effectLst/>
                <a:latin typeface="Arial" panose="020B0604020202020204" pitchFamily="34" charset="0"/>
              </a:rPr>
              <a:t>1</a:t>
            </a:r>
            <a:r>
              <a:rPr lang="ja-JP" altLang="en-US" b="0" i="0" dirty="0">
                <a:solidFill>
                  <a:srgbClr val="333333"/>
                </a:solidFill>
                <a:effectLst/>
                <a:latin typeface="Arial" panose="020B0604020202020204" pitchFamily="34" charset="0"/>
              </a:rPr>
              <a:t>％、名目ＧＤＰの平均成長率</a:t>
            </a:r>
            <a:r>
              <a:rPr lang="en-US" altLang="ja-JP" b="0" i="0" dirty="0">
                <a:solidFill>
                  <a:srgbClr val="333333"/>
                </a:solidFill>
                <a:effectLst/>
                <a:latin typeface="Arial" panose="020B0604020202020204" pitchFamily="34" charset="0"/>
              </a:rPr>
              <a:t>3.1</a:t>
            </a:r>
            <a:r>
              <a:rPr lang="ja-JP" altLang="en-US" b="0" i="0" dirty="0">
                <a:solidFill>
                  <a:srgbClr val="333333"/>
                </a:solidFill>
                <a:effectLst/>
                <a:latin typeface="Arial" panose="020B0604020202020204" pitchFamily="34" charset="0"/>
              </a:rPr>
              <a:t>％を前提としています。</a:t>
            </a:r>
            <a:r>
              <a:rPr lang="en-US" altLang="ja-JP" b="0" i="0" dirty="0">
                <a:solidFill>
                  <a:srgbClr val="333333"/>
                </a:solidFill>
                <a:effectLst/>
                <a:latin typeface="Arial" panose="020B0604020202020204" pitchFamily="34" charset="0"/>
              </a:rPr>
              <a:t>https://www8.cao.go.jp/cstp/kihonkeikaku/kihon3.html</a:t>
            </a:r>
          </a:p>
          <a:p>
            <a:endParaRPr kumimoji="1" lang="ja-JP" altLang="en-US" dirty="0"/>
          </a:p>
        </p:txBody>
      </p:sp>
      <p:sp>
        <p:nvSpPr>
          <p:cNvPr id="4" name="スライド番号プレースホルダー 3"/>
          <p:cNvSpPr>
            <a:spLocks noGrp="1"/>
          </p:cNvSpPr>
          <p:nvPr>
            <p:ph type="sldNum" sz="quarter" idx="5"/>
          </p:nvPr>
        </p:nvSpPr>
        <p:spPr/>
        <p:txBody>
          <a:bodyPr/>
          <a:lstStyle/>
          <a:p>
            <a:fld id="{38E7D84C-49F5-4529-BCCB-1178D90AAD7E}" type="slidenum">
              <a:rPr kumimoji="1" lang="ja-JP" altLang="en-US" smtClean="0"/>
              <a:t>48</a:t>
            </a:fld>
            <a:endParaRPr kumimoji="1" lang="ja-JP" altLang="en-US"/>
          </a:p>
        </p:txBody>
      </p:sp>
    </p:spTree>
    <p:extLst>
      <p:ext uri="{BB962C8B-B14F-4D97-AF65-F5344CB8AC3E}">
        <p14:creationId xmlns:p14="http://schemas.microsoft.com/office/powerpoint/2010/main" val="244062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dirty="0"/>
              <a:t>1996</a:t>
            </a:r>
            <a:r>
              <a:rPr lang="ja-JP" altLang="en-US" dirty="0"/>
              <a:t>中川科技庁長官「科学技術と社会に関する懇談会」</a:t>
            </a:r>
          </a:p>
          <a:p>
            <a:r>
              <a:rPr lang="ja-JP" altLang="en-US" dirty="0">
                <a:solidFill>
                  <a:srgbClr val="00B0F0"/>
                </a:solidFill>
              </a:rPr>
              <a:t>生涯学習政策局担当</a:t>
            </a:r>
            <a:endParaRPr kumimoji="1" lang="ja-JP" altLang="en-US" dirty="0"/>
          </a:p>
        </p:txBody>
      </p:sp>
      <p:sp>
        <p:nvSpPr>
          <p:cNvPr id="4" name="スライド番号プレースホルダー 3"/>
          <p:cNvSpPr>
            <a:spLocks noGrp="1"/>
          </p:cNvSpPr>
          <p:nvPr>
            <p:ph type="sldNum" sz="quarter" idx="5"/>
          </p:nvPr>
        </p:nvSpPr>
        <p:spPr/>
        <p:txBody>
          <a:bodyPr/>
          <a:lstStyle/>
          <a:p>
            <a:fld id="{3557DAD5-6F16-4875-9227-95215035408D}" type="slidenum">
              <a:rPr kumimoji="1" lang="ja-JP" altLang="en-US" smtClean="0"/>
              <a:t>3</a:t>
            </a:fld>
            <a:endParaRPr kumimoji="1" lang="ja-JP" altLang="en-US"/>
          </a:p>
        </p:txBody>
      </p:sp>
    </p:spTree>
    <p:extLst>
      <p:ext uri="{BB962C8B-B14F-4D97-AF65-F5344CB8AC3E}">
        <p14:creationId xmlns:p14="http://schemas.microsoft.com/office/powerpoint/2010/main" val="67218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dirty="0"/>
              <a:t>1996</a:t>
            </a:r>
            <a:r>
              <a:rPr lang="ja-JP" altLang="en-US" dirty="0"/>
              <a:t>中川科技庁長官「科学技術と社会に関する懇談会」</a:t>
            </a:r>
          </a:p>
          <a:p>
            <a:r>
              <a:rPr lang="ja-JP" altLang="en-US" dirty="0">
                <a:solidFill>
                  <a:srgbClr val="00B0F0"/>
                </a:solidFill>
              </a:rPr>
              <a:t>生涯学習政策局担当</a:t>
            </a:r>
            <a:endParaRPr kumimoji="1" lang="ja-JP" altLang="en-US" dirty="0"/>
          </a:p>
        </p:txBody>
      </p:sp>
      <p:sp>
        <p:nvSpPr>
          <p:cNvPr id="4" name="スライド番号プレースホルダー 3"/>
          <p:cNvSpPr>
            <a:spLocks noGrp="1"/>
          </p:cNvSpPr>
          <p:nvPr>
            <p:ph type="sldNum" sz="quarter" idx="5"/>
          </p:nvPr>
        </p:nvSpPr>
        <p:spPr/>
        <p:txBody>
          <a:bodyPr/>
          <a:lstStyle/>
          <a:p>
            <a:fld id="{3557DAD5-6F16-4875-9227-95215035408D}" type="slidenum">
              <a:rPr kumimoji="1" lang="ja-JP" altLang="en-US" smtClean="0"/>
              <a:t>6</a:t>
            </a:fld>
            <a:endParaRPr kumimoji="1" lang="ja-JP" altLang="en-US"/>
          </a:p>
        </p:txBody>
      </p:sp>
    </p:spTree>
    <p:extLst>
      <p:ext uri="{BB962C8B-B14F-4D97-AF65-F5344CB8AC3E}">
        <p14:creationId xmlns:p14="http://schemas.microsoft.com/office/powerpoint/2010/main" val="232647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dirty="0">
                <a:solidFill>
                  <a:srgbClr val="FF0000"/>
                </a:solidFill>
                <a:highlight>
                  <a:srgbClr val="FFFF00"/>
                </a:highlight>
              </a:rPr>
              <a:t>2003</a:t>
            </a:r>
            <a:r>
              <a:rPr lang="ja-JP" altLang="en-US" dirty="0">
                <a:solidFill>
                  <a:srgbClr val="FF0000"/>
                </a:solidFill>
                <a:highlight>
                  <a:srgbClr val="FFFF00"/>
                </a:highlight>
              </a:rPr>
              <a:t>　会議で「インタープリター」発言</a:t>
            </a:r>
            <a:endParaRPr lang="en-US" altLang="ja-JP" dirty="0">
              <a:solidFill>
                <a:srgbClr val="FF0000"/>
              </a:solidFill>
              <a:highlight>
                <a:srgbClr val="FFFF00"/>
              </a:highlight>
            </a:endParaRPr>
          </a:p>
          <a:p>
            <a:pPr marL="0" indent="0">
              <a:buNone/>
            </a:pPr>
            <a:r>
              <a:rPr lang="en-US" altLang="ja-JP" dirty="0">
                <a:solidFill>
                  <a:srgbClr val="FF0000"/>
                </a:solidFill>
                <a:highlight>
                  <a:srgbClr val="FFFF00"/>
                </a:highlight>
              </a:rPr>
              <a:t>2004</a:t>
            </a:r>
            <a:r>
              <a:rPr lang="ja-JP" altLang="en-US" dirty="0">
                <a:solidFill>
                  <a:srgbClr val="FF0000"/>
                </a:solidFill>
                <a:highlight>
                  <a:srgbClr val="FFFF00"/>
                </a:highlight>
              </a:rPr>
              <a:t>　科学技術白書に「科学コミュニケーション」</a:t>
            </a:r>
            <a:endParaRPr lang="en-US" altLang="ja-JP" dirty="0">
              <a:solidFill>
                <a:srgbClr val="FF0000"/>
              </a:solidFill>
              <a:highlight>
                <a:srgbClr val="FFFF00"/>
              </a:highlight>
            </a:endParaRPr>
          </a:p>
        </p:txBody>
      </p:sp>
      <p:sp>
        <p:nvSpPr>
          <p:cNvPr id="4" name="スライド番号プレースホルダー 3"/>
          <p:cNvSpPr>
            <a:spLocks noGrp="1"/>
          </p:cNvSpPr>
          <p:nvPr>
            <p:ph type="sldNum" sz="quarter" idx="5"/>
          </p:nvPr>
        </p:nvSpPr>
        <p:spPr/>
        <p:txBody>
          <a:bodyPr/>
          <a:lstStyle/>
          <a:p>
            <a:fld id="{3557DAD5-6F16-4875-9227-95215035408D}" type="slidenum">
              <a:rPr kumimoji="1" lang="ja-JP" altLang="en-US" smtClean="0"/>
              <a:t>7</a:t>
            </a:fld>
            <a:endParaRPr kumimoji="1" lang="ja-JP" altLang="en-US"/>
          </a:p>
        </p:txBody>
      </p:sp>
    </p:spTree>
    <p:extLst>
      <p:ext uri="{BB962C8B-B14F-4D97-AF65-F5344CB8AC3E}">
        <p14:creationId xmlns:p14="http://schemas.microsoft.com/office/powerpoint/2010/main" val="270456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冒頭</a:t>
            </a:r>
            <a:r>
              <a:rPr lang="en-US" altLang="ja-JP" dirty="0"/>
              <a:t>】</a:t>
            </a:r>
            <a:r>
              <a:rPr lang="ja-JP" altLang="en-US" dirty="0"/>
              <a:t>今世紀は科学の世紀であったともいえよう。科学技術の発達により、これまで不可能であったことがどれだけ可能になってきたことか。これまでなぞに包まれていたことの因果関係がどれだけ明らかにされたことか。鳥のように空を飛ぶことを夢見てきた人類は、今日、音速の壁さえ破るスピードで空を飛べるようになった。さらに人工衛星を打ち上げ、地球を外から観測することも可能になった。</a:t>
            </a:r>
          </a:p>
          <a:p>
            <a:endParaRPr kumimoji="1" lang="ja-JP" altLang="en-US" dirty="0"/>
          </a:p>
        </p:txBody>
      </p:sp>
      <p:sp>
        <p:nvSpPr>
          <p:cNvPr id="4" name="スライド番号プレースホルダー 3"/>
          <p:cNvSpPr>
            <a:spLocks noGrp="1"/>
          </p:cNvSpPr>
          <p:nvPr>
            <p:ph type="sldNum" sz="quarter" idx="5"/>
          </p:nvPr>
        </p:nvSpPr>
        <p:spPr/>
        <p:txBody>
          <a:bodyPr/>
          <a:lstStyle/>
          <a:p>
            <a:fld id="{3557DAD5-6F16-4875-9227-95215035408D}" type="slidenum">
              <a:rPr kumimoji="1" lang="ja-JP" altLang="en-US" smtClean="0"/>
              <a:t>8</a:t>
            </a:fld>
            <a:endParaRPr kumimoji="1" lang="ja-JP" altLang="en-US"/>
          </a:p>
        </p:txBody>
      </p:sp>
    </p:spTree>
    <p:extLst>
      <p:ext uri="{BB962C8B-B14F-4D97-AF65-F5344CB8AC3E}">
        <p14:creationId xmlns:p14="http://schemas.microsoft.com/office/powerpoint/2010/main" val="75816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dirty="0"/>
              <a:t>1996</a:t>
            </a:r>
            <a:r>
              <a:rPr lang="ja-JP" altLang="en-US" dirty="0"/>
              <a:t>中川科技庁長官「科学技術と社会に関する懇談会」</a:t>
            </a:r>
          </a:p>
          <a:p>
            <a:r>
              <a:rPr lang="ja-JP" altLang="en-US" dirty="0">
                <a:solidFill>
                  <a:srgbClr val="00B0F0"/>
                </a:solidFill>
              </a:rPr>
              <a:t>生涯学習政策局担当</a:t>
            </a:r>
            <a:endParaRPr kumimoji="1" lang="ja-JP" altLang="en-US" dirty="0"/>
          </a:p>
        </p:txBody>
      </p:sp>
      <p:sp>
        <p:nvSpPr>
          <p:cNvPr id="4" name="スライド番号プレースホルダー 3"/>
          <p:cNvSpPr>
            <a:spLocks noGrp="1"/>
          </p:cNvSpPr>
          <p:nvPr>
            <p:ph type="sldNum" sz="quarter" idx="5"/>
          </p:nvPr>
        </p:nvSpPr>
        <p:spPr/>
        <p:txBody>
          <a:bodyPr/>
          <a:lstStyle/>
          <a:p>
            <a:fld id="{3557DAD5-6F16-4875-9227-95215035408D}" type="slidenum">
              <a:rPr kumimoji="1" lang="ja-JP" altLang="en-US" smtClean="0"/>
              <a:t>20</a:t>
            </a:fld>
            <a:endParaRPr kumimoji="1" lang="ja-JP" altLang="en-US"/>
          </a:p>
        </p:txBody>
      </p:sp>
    </p:spTree>
    <p:extLst>
      <p:ext uri="{BB962C8B-B14F-4D97-AF65-F5344CB8AC3E}">
        <p14:creationId xmlns:p14="http://schemas.microsoft.com/office/powerpoint/2010/main" val="258484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dirty="0"/>
              <a:t>1996</a:t>
            </a:r>
            <a:r>
              <a:rPr lang="ja-JP" altLang="en-US" dirty="0"/>
              <a:t>中川科技庁長官「科学技術と社会に関する懇談会」</a:t>
            </a:r>
          </a:p>
          <a:p>
            <a:r>
              <a:rPr lang="ja-JP" altLang="en-US" dirty="0">
                <a:solidFill>
                  <a:srgbClr val="00B0F0"/>
                </a:solidFill>
              </a:rPr>
              <a:t>生涯学習政策局担当</a:t>
            </a:r>
            <a:endParaRPr kumimoji="1" lang="ja-JP" altLang="en-US" dirty="0"/>
          </a:p>
        </p:txBody>
      </p:sp>
      <p:sp>
        <p:nvSpPr>
          <p:cNvPr id="4" name="スライド番号プレースホルダー 3"/>
          <p:cNvSpPr>
            <a:spLocks noGrp="1"/>
          </p:cNvSpPr>
          <p:nvPr>
            <p:ph type="sldNum" sz="quarter" idx="5"/>
          </p:nvPr>
        </p:nvSpPr>
        <p:spPr/>
        <p:txBody>
          <a:bodyPr/>
          <a:lstStyle/>
          <a:p>
            <a:fld id="{3557DAD5-6F16-4875-9227-95215035408D}" type="slidenum">
              <a:rPr kumimoji="1" lang="ja-JP" altLang="en-US" smtClean="0"/>
              <a:t>21</a:t>
            </a:fld>
            <a:endParaRPr kumimoji="1" lang="ja-JP" altLang="en-US"/>
          </a:p>
        </p:txBody>
      </p:sp>
    </p:spTree>
    <p:extLst>
      <p:ext uri="{BB962C8B-B14F-4D97-AF65-F5344CB8AC3E}">
        <p14:creationId xmlns:p14="http://schemas.microsoft.com/office/powerpoint/2010/main" val="342224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A3A3A"/>
                </a:solidFill>
                <a:effectLst/>
                <a:latin typeface="游ゴシック Medium" panose="020B0500000000000000" pitchFamily="50" charset="-128"/>
                <a:ea typeface="游ゴシック Medium" panose="020B0500000000000000" pitchFamily="50" charset="-128"/>
              </a:rPr>
              <a:t>「原子力や宇宙航空分野を大幅に見直した。かなりのメリハリがついたと思う」と同省幹部。宇宙航空分野などでは、事業や組織スリム化を進める一方、重点４分野でもある「科学技術創造立国の実現」に向け、要求・要望額全体では、２０％増のぎりぎりまで積み上げた。</a:t>
            </a:r>
            <a:endParaRPr kumimoji="1" lang="ja-JP" altLang="en-US" dirty="0"/>
          </a:p>
        </p:txBody>
      </p:sp>
      <p:sp>
        <p:nvSpPr>
          <p:cNvPr id="4" name="スライド番号プレースホルダー 3"/>
          <p:cNvSpPr>
            <a:spLocks noGrp="1"/>
          </p:cNvSpPr>
          <p:nvPr>
            <p:ph type="sldNum" sz="quarter" idx="5"/>
          </p:nvPr>
        </p:nvSpPr>
        <p:spPr/>
        <p:txBody>
          <a:bodyPr/>
          <a:lstStyle/>
          <a:p>
            <a:fld id="{3557DAD5-6F16-4875-9227-95215035408D}" type="slidenum">
              <a:rPr kumimoji="1" lang="ja-JP" altLang="en-US" smtClean="0"/>
              <a:t>29</a:t>
            </a:fld>
            <a:endParaRPr kumimoji="1" lang="ja-JP" altLang="en-US"/>
          </a:p>
        </p:txBody>
      </p:sp>
    </p:spTree>
    <p:extLst>
      <p:ext uri="{BB962C8B-B14F-4D97-AF65-F5344CB8AC3E}">
        <p14:creationId xmlns:p14="http://schemas.microsoft.com/office/powerpoint/2010/main" val="1501304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2B2B2B"/>
                </a:solidFill>
                <a:effectLst/>
                <a:latin typeface="Meiryo" panose="020B0604030504040204" pitchFamily="50" charset="-128"/>
                <a:ea typeface="Meiryo" panose="020B0604030504040204" pitchFamily="50" charset="-128"/>
              </a:rPr>
              <a:t>【</a:t>
            </a:r>
            <a:r>
              <a:rPr lang="ja-JP" altLang="en-US" b="0" i="0" dirty="0">
                <a:solidFill>
                  <a:srgbClr val="2B2B2B"/>
                </a:solidFill>
                <a:effectLst/>
                <a:latin typeface="Meiryo" panose="020B0604030504040204" pitchFamily="50" charset="-128"/>
                <a:ea typeface="Meiryo" panose="020B0604030504040204" pitchFamily="50" charset="-128"/>
              </a:rPr>
              <a:t>中略部分</a:t>
            </a:r>
            <a:r>
              <a:rPr lang="en-US" altLang="ja-JP" b="0" i="0" dirty="0">
                <a:solidFill>
                  <a:srgbClr val="2B2B2B"/>
                </a:solidFill>
                <a:effectLst/>
                <a:latin typeface="Meiryo" panose="020B0604030504040204" pitchFamily="50" charset="-128"/>
                <a:ea typeface="Meiryo" panose="020B0604030504040204" pitchFamily="50" charset="-128"/>
              </a:rPr>
              <a:t>】</a:t>
            </a:r>
            <a:r>
              <a:rPr lang="ja-JP" altLang="en-US" b="0" i="0" dirty="0">
                <a:solidFill>
                  <a:srgbClr val="2B2B2B"/>
                </a:solidFill>
                <a:effectLst/>
                <a:latin typeface="Meiryo" panose="020B0604030504040204" pitchFamily="50" charset="-128"/>
                <a:ea typeface="Meiryo" panose="020B0604030504040204" pitchFamily="50" charset="-128"/>
              </a:rPr>
              <a:t>今年７月にアメリカのナショナル・サイエンス・ボードがまとめた報告書では、もはやアメリカの将来を海外の優秀な頭脳に頼ることはできない。</a:t>
            </a:r>
            <a:br>
              <a:rPr lang="ja-JP" altLang="en-US" dirty="0"/>
            </a:br>
            <a:r>
              <a:rPr kumimoji="1" lang="ja-JP" altLang="en-US" dirty="0"/>
              <a:t>アメリカが</a:t>
            </a:r>
            <a:r>
              <a:rPr kumimoji="1" lang="en-US" altLang="ja-JP" dirty="0"/>
              <a:t>50</a:t>
            </a:r>
            <a:r>
              <a:rPr kumimoji="1" lang="ja-JP" altLang="en-US" dirty="0"/>
              <a:t>年来の政策をこれから変えようとしているので、日本も本当にしっかりとしたビジョンを持って考えていかなければいけない。</a:t>
            </a:r>
            <a:r>
              <a:rPr lang="ja-JP" altLang="en-US" b="0" i="0" dirty="0">
                <a:solidFill>
                  <a:srgbClr val="2B2B2B"/>
                </a:solidFill>
                <a:effectLst/>
                <a:latin typeface="Meiryo" panose="020B0604030504040204" pitchFamily="50" charset="-128"/>
                <a:ea typeface="Meiryo" panose="020B0604030504040204" pitchFamily="50" charset="-128"/>
              </a:rPr>
              <a:t>　</a:t>
            </a:r>
            <a:br>
              <a:rPr lang="en-US" altLang="ja-JP" b="0" i="0" dirty="0">
                <a:solidFill>
                  <a:srgbClr val="2B2B2B"/>
                </a:solidFill>
                <a:effectLst/>
                <a:latin typeface="Meiryo" panose="020B0604030504040204" pitchFamily="50" charset="-128"/>
                <a:ea typeface="Meiryo" panose="020B0604030504040204" pitchFamily="50" charset="-128"/>
              </a:rPr>
            </a:br>
            <a:br>
              <a:rPr lang="en-US" altLang="ja-JP" b="0" i="0" dirty="0">
                <a:solidFill>
                  <a:srgbClr val="2B2B2B"/>
                </a:solidFill>
                <a:effectLst/>
                <a:latin typeface="Meiryo" panose="020B0604030504040204" pitchFamily="50" charset="-128"/>
                <a:ea typeface="Meiryo" panose="020B0604030504040204" pitchFamily="50" charset="-128"/>
              </a:rPr>
            </a:br>
            <a:r>
              <a:rPr lang="ja-JP" altLang="en-US" b="0" i="0" dirty="0">
                <a:solidFill>
                  <a:srgbClr val="2B2B2B"/>
                </a:solidFill>
                <a:effectLst/>
                <a:latin typeface="Meiryo" panose="020B0604030504040204" pitchFamily="50" charset="-128"/>
                <a:ea typeface="Meiryo" panose="020B0604030504040204" pitchFamily="50" charset="-128"/>
              </a:rPr>
              <a:t>自前の、つまりアメリカで生まれた人の人材育成のために、政府全体でアクションを取るべきであるという極めて深刻な、影響力の大きい提言が出ている。</a:t>
            </a:r>
            <a:br>
              <a:rPr lang="ja-JP" altLang="en-US" dirty="0"/>
            </a:br>
            <a:r>
              <a:rPr lang="ja-JP" altLang="en-US" b="0" i="0" dirty="0">
                <a:solidFill>
                  <a:srgbClr val="2B2B2B"/>
                </a:solidFill>
                <a:effectLst/>
                <a:latin typeface="Meiryo" panose="020B0604030504040204" pitchFamily="50" charset="-128"/>
                <a:ea typeface="Meiryo" panose="020B0604030504040204" pitchFamily="50" charset="-128"/>
              </a:rPr>
              <a:t>　研究人材の育成確保の世界競争が始まっているといっても過言ではない。</a:t>
            </a:r>
            <a:endParaRPr kumimoji="1" lang="ja-JP" altLang="en-US" dirty="0"/>
          </a:p>
        </p:txBody>
      </p:sp>
      <p:sp>
        <p:nvSpPr>
          <p:cNvPr id="4" name="スライド番号プレースホルダー 3"/>
          <p:cNvSpPr>
            <a:spLocks noGrp="1"/>
          </p:cNvSpPr>
          <p:nvPr>
            <p:ph type="sldNum" sz="quarter" idx="5"/>
          </p:nvPr>
        </p:nvSpPr>
        <p:spPr/>
        <p:txBody>
          <a:bodyPr/>
          <a:lstStyle/>
          <a:p>
            <a:fld id="{3557DAD5-6F16-4875-9227-95215035408D}" type="slidenum">
              <a:rPr kumimoji="1" lang="ja-JP" altLang="en-US" smtClean="0"/>
              <a:t>33</a:t>
            </a:fld>
            <a:endParaRPr kumimoji="1" lang="ja-JP" altLang="en-US"/>
          </a:p>
        </p:txBody>
      </p:sp>
    </p:spTree>
    <p:extLst>
      <p:ext uri="{BB962C8B-B14F-4D97-AF65-F5344CB8AC3E}">
        <p14:creationId xmlns:p14="http://schemas.microsoft.com/office/powerpoint/2010/main" val="2652608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41025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243390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283417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205106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392185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171040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72386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251600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423971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254769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405003-29C6-4470-9125-31251F0FCBB6}" type="datetimeFigureOut">
              <a:rPr kumimoji="1" lang="ja-JP" altLang="en-US" smtClean="0"/>
              <a:t>2023/3/25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77411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05003-29C6-4470-9125-31251F0FCBB6}" type="datetimeFigureOut">
              <a:rPr kumimoji="1" lang="ja-JP" altLang="en-US" smtClean="0"/>
              <a:t>2023/3/25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6EEA7-DE59-4690-B344-E59C062D6F25}" type="slidenum">
              <a:rPr kumimoji="1" lang="ja-JP" altLang="en-US" smtClean="0"/>
              <a:t>‹#›</a:t>
            </a:fld>
            <a:endParaRPr kumimoji="1" lang="ja-JP" altLang="en-US"/>
          </a:p>
        </p:txBody>
      </p:sp>
    </p:spTree>
    <p:extLst>
      <p:ext uri="{BB962C8B-B14F-4D97-AF65-F5344CB8AC3E}">
        <p14:creationId xmlns:p14="http://schemas.microsoft.com/office/powerpoint/2010/main" val="118903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dl.ndl.go.jp/contents/509276/d412a25a-f1a8-4fa3-9b49-04a34a83373e/71737152-f0c2-4d94-bf60-82b8f25282ba/71737152-f0c2-4d94-bf60-82b8f25282ba.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y.dl.itc.u-tokyo.ac.jp/records/2003442"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サブタイトル 2">
            <a:extLst>
              <a:ext uri="{FF2B5EF4-FFF2-40B4-BE49-F238E27FC236}">
                <a16:creationId xmlns:a16="http://schemas.microsoft.com/office/drawing/2014/main" id="{831C7008-055F-963D-C452-27DC27B4B862}"/>
              </a:ext>
            </a:extLst>
          </p:cNvPr>
          <p:cNvSpPr>
            <a:spLocks noGrp="1"/>
          </p:cNvSpPr>
          <p:nvPr>
            <p:ph type="subTitle" idx="1"/>
          </p:nvPr>
        </p:nvSpPr>
        <p:spPr>
          <a:xfrm>
            <a:off x="0" y="2387600"/>
            <a:ext cx="9144000" cy="4311650"/>
          </a:xfrm>
          <a:ln>
            <a:solidFill>
              <a:schemeClr val="tx1"/>
            </a:solidFill>
            <a:miter lim="800000"/>
            <a:headEnd/>
            <a:tailEnd/>
          </a:ln>
        </p:spPr>
        <p:txBody>
          <a:bodyPr>
            <a:normAutofit fontScale="85000" lnSpcReduction="10000"/>
          </a:bodyPr>
          <a:lstStyle/>
          <a:p>
            <a:pPr algn="l"/>
            <a:r>
              <a:rPr lang="ja-JP" altLang="en-US" dirty="0"/>
              <a:t>○</a:t>
            </a:r>
            <a:r>
              <a:rPr lang="ja-JP" altLang="en-US" dirty="0">
                <a:solidFill>
                  <a:schemeClr val="tx1"/>
                </a:solidFill>
              </a:rPr>
              <a:t>画面オフ、音声オフでの参加をお願い致します。ご発言の際は画面をオンにされるか、あるいは「挙手ボタン」「</a:t>
            </a:r>
            <a:r>
              <a:rPr lang="en-US" altLang="ja-JP" dirty="0">
                <a:solidFill>
                  <a:schemeClr val="tx1"/>
                </a:solidFill>
              </a:rPr>
              <a:t>chat</a:t>
            </a:r>
            <a:r>
              <a:rPr lang="ja-JP" altLang="en-US" dirty="0">
                <a:solidFill>
                  <a:schemeClr val="tx1"/>
                </a:solidFill>
              </a:rPr>
              <a:t>」をご使用ください。また</a:t>
            </a:r>
            <a:r>
              <a:rPr lang="en-US" altLang="ja-JP" dirty="0">
                <a:solidFill>
                  <a:schemeClr val="tx1"/>
                </a:solidFill>
              </a:rPr>
              <a:t>Zoom</a:t>
            </a:r>
            <a:r>
              <a:rPr lang="ja-JP" altLang="en-US" dirty="0">
                <a:solidFill>
                  <a:schemeClr val="tx1"/>
                </a:solidFill>
              </a:rPr>
              <a:t>の個人画面の表示名をわかりやすいものに変更いただけけましたら幸いです。</a:t>
            </a:r>
          </a:p>
          <a:p>
            <a:pPr algn="l"/>
            <a:endParaRPr lang="ja-JP" altLang="en-US" dirty="0">
              <a:solidFill>
                <a:schemeClr val="tx1"/>
              </a:solidFill>
            </a:endParaRPr>
          </a:p>
          <a:p>
            <a:pPr algn="l"/>
            <a:r>
              <a:rPr lang="ja-JP" altLang="en-US" dirty="0">
                <a:solidFill>
                  <a:schemeClr val="tx1"/>
                </a:solidFill>
              </a:rPr>
              <a:t>○記録のために録画を行います。個人情報には配慮して扱いますので御了承のほどお願い致します。また、参加者側での画面の録画・撮影はご遠慮いただけますようお願い申し上げます。</a:t>
            </a:r>
            <a:endParaRPr lang="en-US" altLang="ja-JP" dirty="0">
              <a:solidFill>
                <a:schemeClr val="tx1"/>
              </a:solidFill>
            </a:endParaRPr>
          </a:p>
          <a:p>
            <a:pPr algn="l"/>
            <a:endParaRPr lang="en-US" altLang="ja-JP" dirty="0">
              <a:solidFill>
                <a:schemeClr val="tx1"/>
              </a:solidFill>
            </a:endParaRPr>
          </a:p>
          <a:p>
            <a:pPr algn="l"/>
            <a:r>
              <a:rPr lang="ja-JP" altLang="en-US" dirty="0">
                <a:solidFill>
                  <a:schemeClr val="tx1"/>
                </a:solidFill>
              </a:rPr>
              <a:t>○インタープリター受講生・修了生が一部対面での参加をしておりますが、オンライン・対面に関わりなくご発言いただけましたら幸いです。ご発言内容等を、匿名化したうえで公開（報告書、ウェブ記事等）でする場合があります。</a:t>
            </a:r>
          </a:p>
          <a:p>
            <a:pPr algn="l"/>
            <a:endParaRPr lang="en-US" altLang="ja-JP" dirty="0">
              <a:solidFill>
                <a:schemeClr val="tx1"/>
              </a:solidFill>
            </a:endParaRPr>
          </a:p>
          <a:p>
            <a:pPr algn="l"/>
            <a:r>
              <a:rPr lang="ja-JP" altLang="en-US" dirty="0">
                <a:solidFill>
                  <a:schemeClr val="tx1"/>
                </a:solidFill>
              </a:rPr>
              <a:t>○画面共有資料は追ってインタープリター部門ウェブサイトで公開できればと思っております。</a:t>
            </a:r>
            <a:endParaRPr lang="en-US" altLang="ja-JP" dirty="0"/>
          </a:p>
          <a:p>
            <a:pPr algn="l"/>
            <a:endParaRPr lang="en-US" altLang="ja-JP" dirty="0">
              <a:solidFill>
                <a:schemeClr val="tx1"/>
              </a:solidFill>
            </a:endParaRPr>
          </a:p>
          <a:p>
            <a:pPr algn="l"/>
            <a:endParaRPr lang="en-US" altLang="ja-JP" dirty="0">
              <a:solidFill>
                <a:schemeClr val="tx1"/>
              </a:solidFill>
            </a:endParaRPr>
          </a:p>
        </p:txBody>
      </p:sp>
      <p:pic>
        <p:nvPicPr>
          <p:cNvPr id="4099" name="Picture 4" descr="interpreter">
            <a:extLst>
              <a:ext uri="{FF2B5EF4-FFF2-40B4-BE49-F238E27FC236}">
                <a16:creationId xmlns:a16="http://schemas.microsoft.com/office/drawing/2014/main" id="{7EB0311F-8481-1456-A75E-63F3568F9373}"/>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53975" y="497832"/>
            <a:ext cx="1800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タイトル 1">
            <a:extLst>
              <a:ext uri="{FF2B5EF4-FFF2-40B4-BE49-F238E27FC236}">
                <a16:creationId xmlns:a16="http://schemas.microsoft.com/office/drawing/2014/main" id="{1701983F-83F2-9085-00F5-C26EA6BB4969}"/>
              </a:ext>
            </a:extLst>
          </p:cNvPr>
          <p:cNvSpPr>
            <a:spLocks noGrp="1"/>
          </p:cNvSpPr>
          <p:nvPr>
            <p:ph type="ctrTitle"/>
          </p:nvPr>
        </p:nvSpPr>
        <p:spPr>
          <a:xfrm>
            <a:off x="1260389" y="158751"/>
            <a:ext cx="8167815" cy="1532174"/>
          </a:xfrm>
        </p:spPr>
        <p:txBody>
          <a:bodyPr>
            <a:noAutofit/>
          </a:bodyPr>
          <a:lstStyle/>
          <a:p>
            <a:r>
              <a:rPr lang="ja-JP" altLang="en-US" sz="3200" b="1" dirty="0">
                <a:latin typeface="+mn-ea"/>
                <a:ea typeface="+mn-ea"/>
              </a:rPr>
              <a:t>科学コミュニケーション・カフェ第</a:t>
            </a:r>
            <a:r>
              <a:rPr lang="en-US" altLang="ja-JP" sz="3200" b="1" dirty="0">
                <a:latin typeface="+mn-ea"/>
                <a:ea typeface="+mn-ea"/>
              </a:rPr>
              <a:t>3</a:t>
            </a:r>
            <a:r>
              <a:rPr lang="ja-JP" altLang="en-US" sz="3200" b="1" dirty="0">
                <a:latin typeface="+mn-ea"/>
                <a:ea typeface="+mn-ea"/>
              </a:rPr>
              <a:t>回</a:t>
            </a:r>
            <a:br>
              <a:rPr lang="en-US" altLang="ja-JP" sz="3200" b="1" dirty="0">
                <a:latin typeface="+mn-ea"/>
                <a:ea typeface="+mn-ea"/>
              </a:rPr>
            </a:br>
            <a:r>
              <a:rPr lang="ja-JP" altLang="en-US" sz="3200" b="1" dirty="0">
                <a:latin typeface="+mn-ea"/>
                <a:ea typeface="+mn-ea"/>
              </a:rPr>
              <a:t>「</a:t>
            </a:r>
            <a:r>
              <a:rPr lang="en-US" altLang="ja-JP" sz="3200" b="1" dirty="0">
                <a:latin typeface="+mn-ea"/>
                <a:ea typeface="+mn-ea"/>
              </a:rPr>
              <a:t>2000</a:t>
            </a:r>
            <a:r>
              <a:rPr lang="ja-JP" altLang="en-US" sz="3200" b="1" dirty="0">
                <a:latin typeface="+mn-ea"/>
                <a:ea typeface="+mn-ea"/>
              </a:rPr>
              <a:t>年代の科学技術政策をふりかえる」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8D28-B909-113A-BC6F-B03098C6C198}"/>
              </a:ext>
            </a:extLst>
          </p:cNvPr>
          <p:cNvSpPr>
            <a:spLocks noGrp="1"/>
          </p:cNvSpPr>
          <p:nvPr>
            <p:ph type="title"/>
          </p:nvPr>
        </p:nvSpPr>
        <p:spPr/>
        <p:txBody>
          <a:bodyPr>
            <a:normAutofit fontScale="90000"/>
          </a:bodyPr>
          <a:lstStyle/>
          <a:p>
            <a:r>
              <a:rPr lang="ja-JP" altLang="en-US" dirty="0"/>
              <a:t>朝日新聞「</a:t>
            </a:r>
            <a:r>
              <a:rPr lang="en-US" altLang="ja-JP" dirty="0"/>
              <a:t>21</a:t>
            </a:r>
            <a:r>
              <a:rPr lang="ja-JP" altLang="en-US" dirty="0"/>
              <a:t>世紀への提言」</a:t>
            </a:r>
            <a:br>
              <a:rPr lang="en-US" altLang="ja-JP" dirty="0"/>
            </a:br>
            <a:r>
              <a:rPr lang="en-US" altLang="ja-JP" dirty="0"/>
              <a:t>1996</a:t>
            </a:r>
            <a:r>
              <a:rPr lang="ja-JP" altLang="en-US" dirty="0"/>
              <a:t>年</a:t>
            </a:r>
            <a:r>
              <a:rPr lang="en-US" altLang="ja-JP" dirty="0"/>
              <a:t>6</a:t>
            </a:r>
            <a:r>
              <a:rPr lang="ja-JP" altLang="en-US" dirty="0"/>
              <a:t>月</a:t>
            </a:r>
            <a:r>
              <a:rPr lang="en-US" altLang="ja-JP" dirty="0"/>
              <a:t>30</a:t>
            </a:r>
            <a:r>
              <a:rPr lang="ja-JP" altLang="en-US" dirty="0"/>
              <a:t>日</a:t>
            </a:r>
            <a:r>
              <a:rPr lang="en-US" altLang="ja-JP" dirty="0"/>
              <a:t>4</a:t>
            </a:r>
            <a:r>
              <a:rPr lang="ja-JP" altLang="en-US" dirty="0"/>
              <a:t>面</a:t>
            </a:r>
            <a:br>
              <a:rPr lang="en-US" altLang="ja-JP" dirty="0"/>
            </a:br>
            <a:r>
              <a:rPr lang="ja-JP" altLang="en-US" dirty="0"/>
              <a:t>黒田玲子「科学技術と人間社会」</a:t>
            </a:r>
            <a:endParaRPr kumimoji="1" lang="ja-JP" altLang="en-US" dirty="0"/>
          </a:p>
        </p:txBody>
      </p:sp>
      <p:sp>
        <p:nvSpPr>
          <p:cNvPr id="3" name="コンテンツ プレースホルダー 2">
            <a:extLst>
              <a:ext uri="{FF2B5EF4-FFF2-40B4-BE49-F238E27FC236}">
                <a16:creationId xmlns:a16="http://schemas.microsoft.com/office/drawing/2014/main" id="{2CEB1479-AEE2-E0F7-06CC-179BD9014BE8}"/>
              </a:ext>
            </a:extLst>
          </p:cNvPr>
          <p:cNvSpPr>
            <a:spLocks noGrp="1"/>
          </p:cNvSpPr>
          <p:nvPr>
            <p:ph idx="1"/>
          </p:nvPr>
        </p:nvSpPr>
        <p:spPr>
          <a:xfrm>
            <a:off x="628650" y="2416832"/>
            <a:ext cx="7886700" cy="4351338"/>
          </a:xfrm>
        </p:spPr>
        <p:txBody>
          <a:bodyPr>
            <a:normAutofit lnSpcReduction="10000"/>
          </a:bodyPr>
          <a:lstStyle/>
          <a:p>
            <a:pPr marL="0" indent="0">
              <a:buNone/>
            </a:pPr>
            <a:r>
              <a:rPr kumimoji="1" lang="ja-JP" altLang="en-US" dirty="0"/>
              <a:t>現在でも</a:t>
            </a:r>
            <a:r>
              <a:rPr kumimoji="1" lang="ja-JP" altLang="en-US" dirty="0">
                <a:solidFill>
                  <a:srgbClr val="00B0F0"/>
                </a:solidFill>
              </a:rPr>
              <a:t>優れた作家、評論家、科学者、ジャーナリストなどがインタープリターとして活躍されている</a:t>
            </a:r>
            <a:r>
              <a:rPr kumimoji="1" lang="ja-JP" altLang="en-US" dirty="0"/>
              <a:t>が、科学技術が急速に進歩する来世紀にはこうした人材がますます必要とされるだろう。</a:t>
            </a:r>
            <a:endParaRPr kumimoji="1" lang="en-US" altLang="ja-JP" dirty="0"/>
          </a:p>
          <a:p>
            <a:pPr marL="0" indent="0">
              <a:buNone/>
            </a:pPr>
            <a:r>
              <a:rPr lang="ja-JP" altLang="en-US" dirty="0"/>
              <a:t>（略）</a:t>
            </a:r>
            <a:endParaRPr lang="en-US" altLang="ja-JP" dirty="0"/>
          </a:p>
          <a:p>
            <a:pPr marL="0" indent="0">
              <a:buNone/>
            </a:pPr>
            <a:r>
              <a:rPr kumimoji="1" lang="ja-JP" altLang="en-US" dirty="0"/>
              <a:t>日本においても、科学の社会的意味付けや科学者の責務、科学教育の重要性といったことを科学者自身が語ることを低く評価せず、</a:t>
            </a:r>
            <a:r>
              <a:rPr kumimoji="1" lang="ja-JP" altLang="en-US" dirty="0">
                <a:solidFill>
                  <a:srgbClr val="FF0000"/>
                </a:solidFill>
              </a:rPr>
              <a:t>科学者の中からも優れたインタープリター</a:t>
            </a:r>
            <a:r>
              <a:rPr kumimoji="1" lang="ja-JP" altLang="en-US" dirty="0"/>
              <a:t>を輩出する努力が必要であろう。</a:t>
            </a:r>
          </a:p>
        </p:txBody>
      </p:sp>
    </p:spTree>
    <p:extLst>
      <p:ext uri="{BB962C8B-B14F-4D97-AF65-F5344CB8AC3E}">
        <p14:creationId xmlns:p14="http://schemas.microsoft.com/office/powerpoint/2010/main" val="7426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8B9C85-2BFE-FA1A-3030-E4B786EDE8C0}"/>
              </a:ext>
            </a:extLst>
          </p:cNvPr>
          <p:cNvSpPr>
            <a:spLocks noGrp="1"/>
          </p:cNvSpPr>
          <p:nvPr>
            <p:ph type="title"/>
          </p:nvPr>
        </p:nvSpPr>
        <p:spPr/>
        <p:txBody>
          <a:bodyPr>
            <a:normAutofit fontScale="90000"/>
          </a:bodyPr>
          <a:lstStyle/>
          <a:p>
            <a:r>
              <a:rPr lang="ja-JP" altLang="en-US" dirty="0"/>
              <a:t>朝日新聞「</a:t>
            </a:r>
            <a:r>
              <a:rPr lang="en-US" altLang="ja-JP" dirty="0"/>
              <a:t>21</a:t>
            </a:r>
            <a:r>
              <a:rPr lang="ja-JP" altLang="en-US" dirty="0"/>
              <a:t>世紀への提言」</a:t>
            </a:r>
            <a:br>
              <a:rPr lang="en-US" altLang="ja-JP" dirty="0"/>
            </a:br>
            <a:r>
              <a:rPr lang="en-US" altLang="ja-JP" dirty="0"/>
              <a:t>1996</a:t>
            </a:r>
            <a:r>
              <a:rPr lang="ja-JP" altLang="en-US" dirty="0"/>
              <a:t>年</a:t>
            </a:r>
            <a:r>
              <a:rPr lang="en-US" altLang="ja-JP" dirty="0"/>
              <a:t>6</a:t>
            </a:r>
            <a:r>
              <a:rPr lang="ja-JP" altLang="en-US" dirty="0"/>
              <a:t>月</a:t>
            </a:r>
            <a:r>
              <a:rPr lang="en-US" altLang="ja-JP" dirty="0"/>
              <a:t>30</a:t>
            </a:r>
            <a:r>
              <a:rPr lang="ja-JP" altLang="en-US" dirty="0"/>
              <a:t>日</a:t>
            </a:r>
            <a:r>
              <a:rPr lang="en-US" altLang="ja-JP" dirty="0"/>
              <a:t>4</a:t>
            </a:r>
            <a:r>
              <a:rPr lang="ja-JP" altLang="en-US" dirty="0"/>
              <a:t>面</a:t>
            </a:r>
            <a:br>
              <a:rPr lang="en-US" altLang="ja-JP" dirty="0"/>
            </a:br>
            <a:r>
              <a:rPr lang="ja-JP" altLang="en-US" dirty="0"/>
              <a:t>黒田玲子「科学技術と人間社会」</a:t>
            </a:r>
            <a:endParaRPr kumimoji="1" lang="ja-JP" altLang="en-US" dirty="0"/>
          </a:p>
        </p:txBody>
      </p:sp>
      <p:sp>
        <p:nvSpPr>
          <p:cNvPr id="3" name="コンテンツ プレースホルダー 2">
            <a:extLst>
              <a:ext uri="{FF2B5EF4-FFF2-40B4-BE49-F238E27FC236}">
                <a16:creationId xmlns:a16="http://schemas.microsoft.com/office/drawing/2014/main" id="{93D636D5-595C-E099-A4B7-0E7A0056AA40}"/>
              </a:ext>
            </a:extLst>
          </p:cNvPr>
          <p:cNvSpPr>
            <a:spLocks noGrp="1"/>
          </p:cNvSpPr>
          <p:nvPr>
            <p:ph idx="1"/>
          </p:nvPr>
        </p:nvSpPr>
        <p:spPr>
          <a:xfrm>
            <a:off x="628650" y="2422309"/>
            <a:ext cx="7886700" cy="4351338"/>
          </a:xfrm>
        </p:spPr>
        <p:txBody>
          <a:bodyPr>
            <a:normAutofit/>
          </a:bodyPr>
          <a:lstStyle/>
          <a:p>
            <a:pPr marL="0" indent="0">
              <a:buNone/>
            </a:pPr>
            <a:r>
              <a:rPr kumimoji="1" lang="ja-JP" altLang="en-US" dirty="0"/>
              <a:t>　一方で、人文系学者・作家などと自然科学者とが日常的に接することのできる“場”も有効だろう。</a:t>
            </a:r>
            <a:r>
              <a:rPr lang="ja-JP" altLang="en-US" dirty="0"/>
              <a:t>（略）このような場から</a:t>
            </a:r>
            <a:r>
              <a:rPr lang="ja-JP" altLang="en-US" dirty="0">
                <a:solidFill>
                  <a:srgbClr val="FF0000"/>
                </a:solidFill>
              </a:rPr>
              <a:t>文系・理系にとらわれないバックグラウンドをもった優れたインタープリター</a:t>
            </a:r>
            <a:r>
              <a:rPr lang="ja-JP" altLang="en-US" dirty="0"/>
              <a:t>が育つであろう。さらに、文系・理系の壁が取り払われ、自然科学、社会科学、心理学などを総合した新しい学問分野も生まれてくるかもしれない。</a:t>
            </a:r>
          </a:p>
          <a:p>
            <a:pPr marL="0" indent="0">
              <a:buNone/>
            </a:pPr>
            <a:r>
              <a:rPr lang="ja-JP" altLang="en-US" dirty="0"/>
              <a:t>　</a:t>
            </a:r>
            <a:r>
              <a:rPr lang="ja-JP" altLang="en-US" dirty="0">
                <a:solidFill>
                  <a:srgbClr val="00B0F0"/>
                </a:solidFill>
              </a:rPr>
              <a:t>科学のインタープリターには相当の力量が必要とされるし、その責任もまた大きい。</a:t>
            </a:r>
            <a:endParaRPr lang="en-US" altLang="ja-JP" dirty="0">
              <a:solidFill>
                <a:srgbClr val="00B0F0"/>
              </a:solidFill>
            </a:endParaRPr>
          </a:p>
        </p:txBody>
      </p:sp>
    </p:spTree>
    <p:extLst>
      <p:ext uri="{BB962C8B-B14F-4D97-AF65-F5344CB8AC3E}">
        <p14:creationId xmlns:p14="http://schemas.microsoft.com/office/powerpoint/2010/main" val="70499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9B286-2509-83FB-EF6A-14AEA4B6563C}"/>
              </a:ext>
            </a:extLst>
          </p:cNvPr>
          <p:cNvSpPr>
            <a:spLocks noGrp="1"/>
          </p:cNvSpPr>
          <p:nvPr>
            <p:ph type="title"/>
          </p:nvPr>
        </p:nvSpPr>
        <p:spPr>
          <a:xfrm>
            <a:off x="69742" y="143601"/>
            <a:ext cx="8834034" cy="1325563"/>
          </a:xfrm>
        </p:spPr>
        <p:txBody>
          <a:bodyPr>
            <a:noAutofit/>
          </a:bodyPr>
          <a:lstStyle/>
          <a:p>
            <a:r>
              <a:rPr kumimoji="1" lang="en-US" altLang="ja-JP" sz="3200" dirty="0"/>
              <a:t>『</a:t>
            </a:r>
            <a:r>
              <a:rPr kumimoji="1" lang="ja-JP" altLang="en-US" sz="3200" dirty="0"/>
              <a:t>現代日本文化論</a:t>
            </a:r>
            <a:r>
              <a:rPr kumimoji="1" lang="en-US" altLang="ja-JP" sz="3200" dirty="0"/>
              <a:t>13</a:t>
            </a:r>
            <a:r>
              <a:rPr kumimoji="1" lang="ja-JP" altLang="en-US" sz="3200" dirty="0"/>
              <a:t>　日本人の科学</a:t>
            </a:r>
            <a:r>
              <a:rPr kumimoji="1" lang="en-US" altLang="ja-JP" sz="3200" dirty="0"/>
              <a:t>』</a:t>
            </a:r>
            <a:r>
              <a:rPr kumimoji="1" lang="ja-JP" altLang="en-US" sz="3200" dirty="0"/>
              <a:t>岩波書店</a:t>
            </a:r>
            <a:br>
              <a:rPr kumimoji="1" lang="en-US" altLang="ja-JP" sz="3200" dirty="0"/>
            </a:br>
            <a:r>
              <a:rPr kumimoji="1" lang="ja-JP" altLang="en-US" sz="3200" dirty="0"/>
              <a:t>黒田玲子「社会のなかの科学、科学にとっての社会」</a:t>
            </a:r>
          </a:p>
        </p:txBody>
      </p:sp>
      <p:sp>
        <p:nvSpPr>
          <p:cNvPr id="3" name="コンテンツ プレースホルダー 2">
            <a:extLst>
              <a:ext uri="{FF2B5EF4-FFF2-40B4-BE49-F238E27FC236}">
                <a16:creationId xmlns:a16="http://schemas.microsoft.com/office/drawing/2014/main" id="{7B3B94D9-C663-E91C-8498-609A7C2C9B5A}"/>
              </a:ext>
            </a:extLst>
          </p:cNvPr>
          <p:cNvSpPr>
            <a:spLocks noGrp="1"/>
          </p:cNvSpPr>
          <p:nvPr>
            <p:ph idx="1"/>
          </p:nvPr>
        </p:nvSpPr>
        <p:spPr>
          <a:xfrm>
            <a:off x="1629260" y="1298681"/>
            <a:ext cx="7886700" cy="5677559"/>
          </a:xfrm>
        </p:spPr>
        <p:txBody>
          <a:bodyPr>
            <a:normAutofit/>
          </a:bodyPr>
          <a:lstStyle/>
          <a:p>
            <a:pPr marL="0" indent="0">
              <a:buNone/>
            </a:pPr>
            <a:r>
              <a:rPr lang="en-US" altLang="ja-JP" dirty="0"/>
              <a:t>1</a:t>
            </a:r>
            <a:r>
              <a:rPr lang="ja-JP" altLang="en-US" dirty="0"/>
              <a:t>　科学の世紀</a:t>
            </a:r>
            <a:endParaRPr lang="en-US" altLang="ja-JP" dirty="0"/>
          </a:p>
          <a:p>
            <a:pPr marL="0" indent="0">
              <a:buNone/>
            </a:pPr>
            <a:r>
              <a:rPr kumimoji="1" lang="en-US" altLang="ja-JP" dirty="0"/>
              <a:t>2</a:t>
            </a:r>
            <a:r>
              <a:rPr lang="ja-JP" altLang="en-US" dirty="0"/>
              <a:t>　科学の明暗両面性</a:t>
            </a:r>
            <a:endParaRPr lang="en-US" altLang="ja-JP" dirty="0"/>
          </a:p>
          <a:p>
            <a:pPr marL="0" indent="0">
              <a:buNone/>
            </a:pPr>
            <a:r>
              <a:rPr kumimoji="1" lang="en-US" altLang="ja-JP" dirty="0"/>
              <a:t>3</a:t>
            </a:r>
            <a:r>
              <a:rPr kumimoji="1" lang="ja-JP" altLang="en-US" dirty="0"/>
              <a:t>　広がるグレーゾーン</a:t>
            </a:r>
            <a:endParaRPr kumimoji="1" lang="en-US" altLang="ja-JP" dirty="0"/>
          </a:p>
          <a:p>
            <a:pPr marL="0" indent="0">
              <a:buNone/>
            </a:pPr>
            <a:r>
              <a:rPr lang="en-US" altLang="ja-JP" dirty="0"/>
              <a:t>4</a:t>
            </a:r>
            <a:r>
              <a:rPr lang="ja-JP" altLang="en-US" dirty="0"/>
              <a:t>　確率を与える科学</a:t>
            </a:r>
            <a:endParaRPr lang="en-US" altLang="ja-JP" dirty="0"/>
          </a:p>
          <a:p>
            <a:pPr marL="0" indent="0">
              <a:buNone/>
            </a:pPr>
            <a:r>
              <a:rPr kumimoji="1" lang="en-US" altLang="ja-JP" dirty="0"/>
              <a:t>5</a:t>
            </a:r>
            <a:r>
              <a:rPr kumimoji="1" lang="ja-JP" altLang="en-US" dirty="0"/>
              <a:t>　個人の判断が求められる社会</a:t>
            </a:r>
            <a:endParaRPr kumimoji="1" lang="en-US" altLang="ja-JP" dirty="0"/>
          </a:p>
          <a:p>
            <a:pPr marL="0" indent="0">
              <a:buNone/>
            </a:pPr>
            <a:r>
              <a:rPr lang="en-US" altLang="ja-JP" dirty="0"/>
              <a:t>6</a:t>
            </a:r>
            <a:r>
              <a:rPr lang="ja-JP" altLang="en-US" dirty="0"/>
              <a:t>　科学者自身の責務</a:t>
            </a:r>
            <a:endParaRPr lang="en-US" altLang="ja-JP" dirty="0"/>
          </a:p>
          <a:p>
            <a:pPr marL="0" indent="0">
              <a:buNone/>
            </a:pPr>
            <a:r>
              <a:rPr kumimoji="1" lang="en-US" altLang="ja-JP" dirty="0"/>
              <a:t>7</a:t>
            </a:r>
            <a:r>
              <a:rPr kumimoji="1" lang="ja-JP" altLang="en-US" dirty="0"/>
              <a:t>　科学の </a:t>
            </a:r>
            <a:r>
              <a:rPr kumimoji="1" lang="en-US" altLang="ja-JP" dirty="0"/>
              <a:t>“</a:t>
            </a:r>
            <a:r>
              <a:rPr kumimoji="1" lang="ja-JP" altLang="en-US" dirty="0"/>
              <a:t>インタープリター</a:t>
            </a:r>
            <a:r>
              <a:rPr kumimoji="1" lang="en-US" altLang="ja-JP" dirty="0"/>
              <a:t>”</a:t>
            </a:r>
            <a:r>
              <a:rPr kumimoji="1" lang="ja-JP" altLang="en-US" dirty="0"/>
              <a:t>が必要</a:t>
            </a:r>
            <a:endParaRPr kumimoji="1" lang="en-US" altLang="ja-JP" dirty="0"/>
          </a:p>
          <a:p>
            <a:pPr marL="0" indent="0">
              <a:buNone/>
            </a:pPr>
            <a:r>
              <a:rPr lang="en-US" altLang="ja-JP" dirty="0"/>
              <a:t>8</a:t>
            </a:r>
            <a:r>
              <a:rPr lang="ja-JP" altLang="en-US" dirty="0"/>
              <a:t>　科学の普及への模索</a:t>
            </a:r>
            <a:endParaRPr lang="en-US" altLang="ja-JP" dirty="0"/>
          </a:p>
          <a:p>
            <a:pPr marL="0" indent="0">
              <a:buNone/>
            </a:pPr>
            <a:r>
              <a:rPr kumimoji="1" lang="en-US" altLang="ja-JP" dirty="0"/>
              <a:t>9</a:t>
            </a:r>
            <a:r>
              <a:rPr kumimoji="1" lang="ja-JP" altLang="en-US" dirty="0"/>
              <a:t>　優れたインタープリターの養成</a:t>
            </a:r>
            <a:endParaRPr kumimoji="1" lang="en-US" altLang="ja-JP" dirty="0"/>
          </a:p>
          <a:p>
            <a:pPr marL="0" indent="0">
              <a:buNone/>
            </a:pPr>
            <a:r>
              <a:rPr lang="en-US" altLang="ja-JP" dirty="0"/>
              <a:t>10</a:t>
            </a:r>
            <a:r>
              <a:rPr lang="ja-JP" altLang="en-US" dirty="0"/>
              <a:t>　多分野との積極的交流を</a:t>
            </a:r>
            <a:endParaRPr lang="en-US" altLang="ja-JP" dirty="0"/>
          </a:p>
          <a:p>
            <a:pPr marL="0" indent="0">
              <a:buNone/>
            </a:pPr>
            <a:r>
              <a:rPr kumimoji="1" lang="en-US" altLang="ja-JP" dirty="0"/>
              <a:t>11</a:t>
            </a:r>
            <a:r>
              <a:rPr kumimoji="1" lang="ja-JP" altLang="en-US" dirty="0"/>
              <a:t>　科学技術と社会のよりよい関係を</a:t>
            </a:r>
          </a:p>
        </p:txBody>
      </p:sp>
    </p:spTree>
    <p:extLst>
      <p:ext uri="{BB962C8B-B14F-4D97-AF65-F5344CB8AC3E}">
        <p14:creationId xmlns:p14="http://schemas.microsoft.com/office/powerpoint/2010/main" val="165303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FAD523-C71D-5DBE-9B23-A9134C1D4A81}"/>
              </a:ext>
            </a:extLst>
          </p:cNvPr>
          <p:cNvSpPr>
            <a:spLocks noGrp="1"/>
          </p:cNvSpPr>
          <p:nvPr>
            <p:ph type="title"/>
          </p:nvPr>
        </p:nvSpPr>
        <p:spPr/>
        <p:txBody>
          <a:bodyPr>
            <a:normAutofit fontScale="90000"/>
          </a:bodyPr>
          <a:lstStyle/>
          <a:p>
            <a:r>
              <a:rPr kumimoji="1" lang="ja-JP" altLang="en-US" dirty="0"/>
              <a:t>ブダペスト宣言（</a:t>
            </a:r>
            <a:r>
              <a:rPr kumimoji="1" lang="en-US" altLang="ja-JP" dirty="0"/>
              <a:t>1999</a:t>
            </a:r>
            <a:r>
              <a:rPr kumimoji="1" lang="ja-JP" altLang="en-US" dirty="0"/>
              <a:t>年</a:t>
            </a:r>
            <a:r>
              <a:rPr kumimoji="1" lang="en-US" altLang="ja-JP" dirty="0"/>
              <a:t>7</a:t>
            </a:r>
            <a:r>
              <a:rPr kumimoji="1" lang="ja-JP" altLang="en-US" dirty="0"/>
              <a:t>月）</a:t>
            </a:r>
            <a:br>
              <a:rPr kumimoji="1" lang="en-US" altLang="ja-JP" dirty="0"/>
            </a:br>
            <a:r>
              <a:rPr kumimoji="1" lang="en-US" altLang="ja-JP" dirty="0"/>
              <a:t>by</a:t>
            </a:r>
            <a:r>
              <a:rPr kumimoji="1" lang="ja-JP" altLang="en-US" dirty="0"/>
              <a:t>ユネスコ＆</a:t>
            </a:r>
            <a:r>
              <a:rPr kumimoji="1" lang="en-US" altLang="ja-JP" dirty="0"/>
              <a:t>ICSU</a:t>
            </a:r>
            <a:r>
              <a:rPr lang="en-US" altLang="ja-JP" dirty="0"/>
              <a:t>(</a:t>
            </a:r>
            <a:r>
              <a:rPr lang="ja-JP" altLang="en-US" dirty="0"/>
              <a:t>国際科学会議</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042E8297-0628-AFC2-86DB-981AA9A27A38}"/>
              </a:ext>
            </a:extLst>
          </p:cNvPr>
          <p:cNvSpPr>
            <a:spLocks noGrp="1"/>
          </p:cNvSpPr>
          <p:nvPr>
            <p:ph idx="1"/>
          </p:nvPr>
        </p:nvSpPr>
        <p:spPr>
          <a:xfrm>
            <a:off x="628650" y="1825624"/>
            <a:ext cx="7886700" cy="4933521"/>
          </a:xfrm>
        </p:spPr>
        <p:txBody>
          <a:bodyPr/>
          <a:lstStyle/>
          <a:p>
            <a:pPr marL="0" indent="0">
              <a:buNone/>
            </a:pPr>
            <a:r>
              <a:rPr kumimoji="1" lang="ja-JP" altLang="en-US" dirty="0"/>
              <a:t>正式名称は</a:t>
            </a:r>
            <a:endParaRPr kumimoji="1" lang="en-US" altLang="ja-JP" dirty="0"/>
          </a:p>
          <a:p>
            <a:pPr marL="0" indent="0">
              <a:buNone/>
            </a:pPr>
            <a:r>
              <a:rPr lang="ja-JP" altLang="en-US" dirty="0"/>
              <a:t>「科学と科学的知識の利用に関する世界宣言」</a:t>
            </a:r>
            <a:endParaRPr lang="en-US" altLang="ja-JP" dirty="0"/>
          </a:p>
          <a:p>
            <a:pPr marL="0" indent="0">
              <a:buNone/>
            </a:pPr>
            <a:endParaRPr kumimoji="1" lang="en-US" altLang="ja-JP" dirty="0"/>
          </a:p>
          <a:p>
            <a:pPr marL="0" indent="0">
              <a:buNone/>
            </a:pPr>
            <a:r>
              <a:rPr lang="ja-JP" altLang="en-US" dirty="0"/>
              <a:t>その構成は</a:t>
            </a:r>
            <a:endParaRPr lang="en-US" altLang="ja-JP" dirty="0"/>
          </a:p>
          <a:p>
            <a:pPr marL="514350" indent="-514350">
              <a:buAutoNum type="arabicPeriod"/>
            </a:pPr>
            <a:r>
              <a:rPr lang="ja-JP" altLang="en-US" dirty="0"/>
              <a:t>知識のための科学：進歩のための科学</a:t>
            </a:r>
            <a:endParaRPr lang="en-US" altLang="ja-JP" dirty="0"/>
          </a:p>
          <a:p>
            <a:pPr marL="514350" indent="-514350">
              <a:buAutoNum type="arabicPeriod"/>
            </a:pPr>
            <a:r>
              <a:rPr lang="ja-JP" altLang="en-US" dirty="0"/>
              <a:t>平和のための科学</a:t>
            </a:r>
            <a:endParaRPr lang="en-US" altLang="ja-JP" dirty="0"/>
          </a:p>
          <a:p>
            <a:pPr marL="514350" indent="-514350">
              <a:buAutoNum type="arabicPeriod"/>
            </a:pPr>
            <a:r>
              <a:rPr lang="ja-JP" altLang="en-US" dirty="0"/>
              <a:t>開発のための科学</a:t>
            </a:r>
            <a:endParaRPr lang="en-US" altLang="ja-JP" dirty="0"/>
          </a:p>
          <a:p>
            <a:pPr marL="514350" indent="-514350">
              <a:buAutoNum type="arabicPeriod"/>
            </a:pPr>
            <a:r>
              <a:rPr lang="ja-JP" altLang="en-US" dirty="0"/>
              <a:t>社会における科学と社会のための科学</a:t>
            </a:r>
            <a:endParaRPr lang="en-US" altLang="ja-JP" dirty="0"/>
          </a:p>
        </p:txBody>
      </p:sp>
      <p:sp>
        <p:nvSpPr>
          <p:cNvPr id="5" name="テキスト ボックス 4">
            <a:extLst>
              <a:ext uri="{FF2B5EF4-FFF2-40B4-BE49-F238E27FC236}">
                <a16:creationId xmlns:a16="http://schemas.microsoft.com/office/drawing/2014/main" id="{B32191D0-CF09-9D30-D7D6-8A9DDC26459D}"/>
              </a:ext>
            </a:extLst>
          </p:cNvPr>
          <p:cNvSpPr txBox="1"/>
          <p:nvPr/>
        </p:nvSpPr>
        <p:spPr>
          <a:xfrm>
            <a:off x="1003300" y="6488668"/>
            <a:ext cx="8007178" cy="369332"/>
          </a:xfrm>
          <a:prstGeom prst="rect">
            <a:avLst/>
          </a:prstGeom>
          <a:noFill/>
        </p:spPr>
        <p:txBody>
          <a:bodyPr wrap="square">
            <a:spAutoFit/>
          </a:bodyPr>
          <a:lstStyle/>
          <a:p>
            <a:r>
              <a:rPr lang="en-US" altLang="ja-JP" dirty="0"/>
              <a:t>https://www.mext.go.jp/b_menu/shingi/gijyutu/gijyutu4/siryo/attach/1298594.htm</a:t>
            </a:r>
            <a:endParaRPr lang="ja-JP" altLang="en-US" dirty="0"/>
          </a:p>
        </p:txBody>
      </p:sp>
    </p:spTree>
    <p:extLst>
      <p:ext uri="{BB962C8B-B14F-4D97-AF65-F5344CB8AC3E}">
        <p14:creationId xmlns:p14="http://schemas.microsoft.com/office/powerpoint/2010/main" val="156897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D0D9D-5132-470B-03E7-FF274CDB95FD}"/>
              </a:ext>
            </a:extLst>
          </p:cNvPr>
          <p:cNvSpPr>
            <a:spLocks noGrp="1"/>
          </p:cNvSpPr>
          <p:nvPr>
            <p:ph type="title"/>
          </p:nvPr>
        </p:nvSpPr>
        <p:spPr/>
        <p:txBody>
          <a:bodyPr>
            <a:normAutofit/>
          </a:bodyPr>
          <a:lstStyle/>
          <a:p>
            <a:r>
              <a:rPr kumimoji="1" lang="en-US" altLang="ja-JP" sz="4000" dirty="0"/>
              <a:t>Q</a:t>
            </a:r>
            <a:r>
              <a:rPr kumimoji="1" lang="ja-JP" altLang="en-US" sz="4000" dirty="0"/>
              <a:t>「インタープリター」の用語の起源は？</a:t>
            </a:r>
          </a:p>
        </p:txBody>
      </p:sp>
      <p:sp>
        <p:nvSpPr>
          <p:cNvPr id="3" name="コンテンツ プレースホルダー 2">
            <a:extLst>
              <a:ext uri="{FF2B5EF4-FFF2-40B4-BE49-F238E27FC236}">
                <a16:creationId xmlns:a16="http://schemas.microsoft.com/office/drawing/2014/main" id="{B6093263-39FF-8E7F-97D5-C7563C71FE68}"/>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943407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12ADFF-7D7A-26A5-C88C-AAB33C8CCD5D}"/>
              </a:ext>
            </a:extLst>
          </p:cNvPr>
          <p:cNvSpPr>
            <a:spLocks noGrp="1"/>
          </p:cNvSpPr>
          <p:nvPr>
            <p:ph type="title"/>
          </p:nvPr>
        </p:nvSpPr>
        <p:spPr/>
        <p:txBody>
          <a:bodyPr>
            <a:normAutofit/>
          </a:bodyPr>
          <a:lstStyle/>
          <a:p>
            <a:r>
              <a:rPr kumimoji="1" lang="en-US" altLang="ja-JP" sz="4000" dirty="0"/>
              <a:t>Q</a:t>
            </a:r>
            <a:r>
              <a:rPr kumimoji="1" lang="ja-JP" altLang="en-US" sz="4000" dirty="0"/>
              <a:t>　脳死臓器移植</a:t>
            </a:r>
            <a:r>
              <a:rPr lang="ja-JP" altLang="en-US" sz="4000" dirty="0"/>
              <a:t>問題のインパクトは？</a:t>
            </a:r>
            <a:endParaRPr kumimoji="1" lang="ja-JP" altLang="en-US" sz="4000" dirty="0"/>
          </a:p>
        </p:txBody>
      </p:sp>
      <p:sp>
        <p:nvSpPr>
          <p:cNvPr id="3" name="コンテンツ プレースホルダー 2">
            <a:extLst>
              <a:ext uri="{FF2B5EF4-FFF2-40B4-BE49-F238E27FC236}">
                <a16:creationId xmlns:a16="http://schemas.microsoft.com/office/drawing/2014/main" id="{7787E06D-55A6-0B74-4E0F-65C9A094D11C}"/>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062156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222C4-4AFC-F078-B8E6-1EDE3CAFF9CE}"/>
              </a:ext>
            </a:extLst>
          </p:cNvPr>
          <p:cNvSpPr>
            <a:spLocks noGrp="1"/>
          </p:cNvSpPr>
          <p:nvPr>
            <p:ph type="title"/>
          </p:nvPr>
        </p:nvSpPr>
        <p:spPr/>
        <p:txBody>
          <a:bodyPr>
            <a:normAutofit/>
          </a:bodyPr>
          <a:lstStyle/>
          <a:p>
            <a:r>
              <a:rPr kumimoji="1" lang="en-US" altLang="ja-JP" sz="4000" dirty="0"/>
              <a:t>Q</a:t>
            </a:r>
            <a:r>
              <a:rPr kumimoji="1" lang="ja-JP" altLang="en-US" sz="4000" dirty="0"/>
              <a:t>　中公新書執筆（</a:t>
            </a:r>
            <a:r>
              <a:rPr kumimoji="1" lang="en-US" altLang="ja-JP" sz="4000" dirty="0"/>
              <a:t>1992</a:t>
            </a:r>
            <a:r>
              <a:rPr kumimoji="1" lang="ja-JP" altLang="en-US" sz="4000" dirty="0"/>
              <a:t>）の経験の影響は？</a:t>
            </a:r>
          </a:p>
        </p:txBody>
      </p:sp>
      <p:sp>
        <p:nvSpPr>
          <p:cNvPr id="3" name="コンテンツ プレースホルダー 2">
            <a:extLst>
              <a:ext uri="{FF2B5EF4-FFF2-40B4-BE49-F238E27FC236}">
                <a16:creationId xmlns:a16="http://schemas.microsoft.com/office/drawing/2014/main" id="{57100918-A4AE-817E-1D87-103D98927BEC}"/>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2776656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テキスト プレースホルダー 12">
            <a:extLst>
              <a:ext uri="{FF2B5EF4-FFF2-40B4-BE49-F238E27FC236}">
                <a16:creationId xmlns:a16="http://schemas.microsoft.com/office/drawing/2014/main" id="{63E59921-B7BB-A056-617B-CAD6EDB83B96}"/>
              </a:ext>
            </a:extLst>
          </p:cNvPr>
          <p:cNvSpPr>
            <a:spLocks noGrp="1"/>
          </p:cNvSpPr>
          <p:nvPr>
            <p:ph type="body" idx="1"/>
          </p:nvPr>
        </p:nvSpPr>
        <p:spPr>
          <a:xfrm>
            <a:off x="627459" y="5624323"/>
            <a:ext cx="1495809" cy="823912"/>
          </a:xfrm>
        </p:spPr>
        <p:txBody>
          <a:bodyPr/>
          <a:lstStyle/>
          <a:p>
            <a:r>
              <a:rPr lang="en-US" altLang="ja-JP" dirty="0"/>
              <a:t>1992</a:t>
            </a:r>
            <a:r>
              <a:rPr lang="ja-JP" altLang="en-US" dirty="0"/>
              <a:t>年</a:t>
            </a:r>
          </a:p>
        </p:txBody>
      </p:sp>
      <p:pic>
        <p:nvPicPr>
          <p:cNvPr id="17" name="コンテンツ プレースホルダー 16">
            <a:extLst>
              <a:ext uri="{FF2B5EF4-FFF2-40B4-BE49-F238E27FC236}">
                <a16:creationId xmlns:a16="http://schemas.microsoft.com/office/drawing/2014/main" id="{66CD2ECA-B156-9307-181C-28C366F3A10F}"/>
              </a:ext>
            </a:extLst>
          </p:cNvPr>
          <p:cNvPicPr>
            <a:picLocks noGrp="1" noChangeAspect="1"/>
          </p:cNvPicPr>
          <p:nvPr>
            <p:ph sz="half" idx="2"/>
          </p:nvPr>
        </p:nvPicPr>
        <p:blipFill>
          <a:blip r:embed="rId2"/>
          <a:stretch>
            <a:fillRect/>
          </a:stretch>
        </p:blipFill>
        <p:spPr>
          <a:xfrm>
            <a:off x="627459" y="143581"/>
            <a:ext cx="3416392" cy="5457495"/>
          </a:xfrm>
          <a:prstGeom prst="rect">
            <a:avLst/>
          </a:prstGeom>
        </p:spPr>
      </p:pic>
      <p:sp>
        <p:nvSpPr>
          <p:cNvPr id="15" name="テキスト プレースホルダー 14">
            <a:extLst>
              <a:ext uri="{FF2B5EF4-FFF2-40B4-BE49-F238E27FC236}">
                <a16:creationId xmlns:a16="http://schemas.microsoft.com/office/drawing/2014/main" id="{A5AE9D06-947D-9D94-48DB-BF41E94F9489}"/>
              </a:ext>
            </a:extLst>
          </p:cNvPr>
          <p:cNvSpPr>
            <a:spLocks noGrp="1"/>
          </p:cNvSpPr>
          <p:nvPr>
            <p:ph type="body" sz="quarter" idx="3"/>
          </p:nvPr>
        </p:nvSpPr>
        <p:spPr>
          <a:xfrm>
            <a:off x="7104301" y="5601076"/>
            <a:ext cx="1412240" cy="823912"/>
          </a:xfrm>
        </p:spPr>
        <p:txBody>
          <a:bodyPr/>
          <a:lstStyle/>
          <a:p>
            <a:r>
              <a:rPr lang="en-US" altLang="ja-JP" dirty="0"/>
              <a:t>2002</a:t>
            </a:r>
            <a:r>
              <a:rPr lang="ja-JP" altLang="en-US" dirty="0"/>
              <a:t>年</a:t>
            </a:r>
          </a:p>
        </p:txBody>
      </p:sp>
      <p:pic>
        <p:nvPicPr>
          <p:cNvPr id="1026" name="Picture 2">
            <a:extLst>
              <a:ext uri="{FF2B5EF4-FFF2-40B4-BE49-F238E27FC236}">
                <a16:creationId xmlns:a16="http://schemas.microsoft.com/office/drawing/2014/main" id="{007E0147-37FE-C1CC-AD73-AE200A93D2C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43872" y="190076"/>
            <a:ext cx="3347128" cy="537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93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C600DE-2F7B-A758-5CB9-2C1F684D4D73}"/>
              </a:ext>
            </a:extLst>
          </p:cNvPr>
          <p:cNvSpPr>
            <a:spLocks noGrp="1"/>
          </p:cNvSpPr>
          <p:nvPr>
            <p:ph type="title"/>
          </p:nvPr>
        </p:nvSpPr>
        <p:spPr>
          <a:xfrm>
            <a:off x="628650" y="365126"/>
            <a:ext cx="7886700" cy="572521"/>
          </a:xfrm>
        </p:spPr>
        <p:txBody>
          <a:bodyPr>
            <a:normAutofit fontScale="90000"/>
          </a:bodyPr>
          <a:lstStyle/>
          <a:p>
            <a:r>
              <a:rPr kumimoji="1" lang="ja-JP" altLang="en-US" dirty="0"/>
              <a:t>質問タイム</a:t>
            </a:r>
            <a:r>
              <a:rPr kumimoji="1" lang="en-US" altLang="ja-JP" dirty="0"/>
              <a:t>Ⅰ</a:t>
            </a:r>
            <a:endParaRPr kumimoji="1" lang="ja-JP" altLang="en-US" dirty="0"/>
          </a:p>
        </p:txBody>
      </p:sp>
      <p:sp>
        <p:nvSpPr>
          <p:cNvPr id="3" name="コンテンツ プレースホルダー 2">
            <a:extLst>
              <a:ext uri="{FF2B5EF4-FFF2-40B4-BE49-F238E27FC236}">
                <a16:creationId xmlns:a16="http://schemas.microsoft.com/office/drawing/2014/main" id="{2896DC8B-D31B-89BE-4CDA-C3C45DE16A96}"/>
              </a:ext>
            </a:extLst>
          </p:cNvPr>
          <p:cNvSpPr>
            <a:spLocks noGrp="1"/>
          </p:cNvSpPr>
          <p:nvPr>
            <p:ph idx="1"/>
          </p:nvPr>
        </p:nvSpPr>
        <p:spPr>
          <a:xfrm>
            <a:off x="628650" y="1449092"/>
            <a:ext cx="7886700" cy="4727871"/>
          </a:xfrm>
        </p:spPr>
        <p:txBody>
          <a:bodyPr/>
          <a:lstStyle/>
          <a:p>
            <a:endParaRPr kumimoji="1" lang="ja-JP" altLang="en-US"/>
          </a:p>
        </p:txBody>
      </p:sp>
    </p:spTree>
    <p:extLst>
      <p:ext uri="{BB962C8B-B14F-4D97-AF65-F5344CB8AC3E}">
        <p14:creationId xmlns:p14="http://schemas.microsoft.com/office/powerpoint/2010/main" val="280756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6334B5-41B1-EA4C-567B-4E20883FAAFC}"/>
              </a:ext>
            </a:extLst>
          </p:cNvPr>
          <p:cNvSpPr>
            <a:spLocks noGrp="1"/>
          </p:cNvSpPr>
          <p:nvPr>
            <p:ph type="title"/>
          </p:nvPr>
        </p:nvSpPr>
        <p:spPr>
          <a:xfrm>
            <a:off x="0" y="1709739"/>
            <a:ext cx="9143999" cy="2852737"/>
          </a:xfrm>
        </p:spPr>
        <p:txBody>
          <a:bodyPr>
            <a:noAutofit/>
          </a:bodyPr>
          <a:lstStyle/>
          <a:p>
            <a:r>
              <a:rPr lang="en-US" altLang="ja-JP" sz="4000" dirty="0"/>
              <a:t>Ⅰ</a:t>
            </a:r>
            <a:r>
              <a:rPr lang="ja-JP" altLang="en-US" sz="4000" dirty="0"/>
              <a:t>インタープリターの発想の起源</a:t>
            </a:r>
            <a:br>
              <a:rPr lang="en-US" altLang="ja-JP" sz="4000" dirty="0"/>
            </a:br>
            <a:br>
              <a:rPr lang="en-US" altLang="ja-JP" sz="4000" dirty="0"/>
            </a:br>
            <a:r>
              <a:rPr lang="en-US" altLang="ja-JP" sz="4000" dirty="0">
                <a:solidFill>
                  <a:srgbClr val="FF0000"/>
                </a:solidFill>
              </a:rPr>
              <a:t>Ⅱ</a:t>
            </a:r>
            <a:r>
              <a:rPr lang="ja-JP" altLang="en-US" sz="4000" dirty="0">
                <a:solidFill>
                  <a:srgbClr val="FF0000"/>
                </a:solidFill>
              </a:rPr>
              <a:t>総合科学技術会議での政策化</a:t>
            </a:r>
            <a:br>
              <a:rPr lang="en-US" altLang="ja-JP" sz="4000" dirty="0"/>
            </a:br>
            <a:br>
              <a:rPr lang="en-US" altLang="ja-JP" sz="4000" dirty="0"/>
            </a:br>
            <a:r>
              <a:rPr lang="en-US" altLang="ja-JP" sz="4000" dirty="0"/>
              <a:t>Ⅲ</a:t>
            </a:r>
            <a:r>
              <a:rPr lang="ja-JP" altLang="en-US" sz="4000" dirty="0"/>
              <a:t>その後の科学技術政策の課題と希望</a:t>
            </a:r>
          </a:p>
        </p:txBody>
      </p:sp>
      <p:sp>
        <p:nvSpPr>
          <p:cNvPr id="3" name="テキスト プレースホルダー 2">
            <a:extLst>
              <a:ext uri="{FF2B5EF4-FFF2-40B4-BE49-F238E27FC236}">
                <a16:creationId xmlns:a16="http://schemas.microsoft.com/office/drawing/2014/main" id="{4FC27005-1D80-CD31-58F9-C96CF440AFBC}"/>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17079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a:extLst>
              <a:ext uri="{FF2B5EF4-FFF2-40B4-BE49-F238E27FC236}">
                <a16:creationId xmlns:a16="http://schemas.microsoft.com/office/drawing/2014/main" id="{FF44FD33-2EF1-EA1F-E862-A94B3E76684B}"/>
              </a:ext>
            </a:extLst>
          </p:cNvPr>
          <p:cNvSpPr>
            <a:spLocks noGrp="1"/>
          </p:cNvSpPr>
          <p:nvPr>
            <p:ph type="title"/>
          </p:nvPr>
        </p:nvSpPr>
        <p:spPr>
          <a:xfrm>
            <a:off x="431800" y="365125"/>
            <a:ext cx="8220075" cy="868363"/>
          </a:xfrm>
        </p:spPr>
        <p:txBody>
          <a:bodyPr/>
          <a:lstStyle/>
          <a:p>
            <a:r>
              <a:rPr lang="ja-JP" altLang="en-US" sz="3200"/>
              <a:t>科学技術インタープリター養成プログラム</a:t>
            </a:r>
            <a:endParaRPr lang="ja-JP" altLang="en-US"/>
          </a:p>
        </p:txBody>
      </p:sp>
      <p:pic>
        <p:nvPicPr>
          <p:cNvPr id="6147" name="コンテンツ プレースホルダー 7">
            <a:extLst>
              <a:ext uri="{FF2B5EF4-FFF2-40B4-BE49-F238E27FC236}">
                <a16:creationId xmlns:a16="http://schemas.microsoft.com/office/drawing/2014/main" id="{DF9407F6-7194-7C2E-CEAF-DB35A7F3B39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31098" y="1233488"/>
            <a:ext cx="3768725" cy="5310187"/>
          </a:xfrm>
          <a:ln>
            <a:solidFill>
              <a:schemeClr val="accent1"/>
            </a:solidFill>
            <a:miter lim="800000"/>
            <a:headEnd/>
            <a:tailEnd/>
          </a:ln>
        </p:spPr>
      </p:pic>
      <p:sp>
        <p:nvSpPr>
          <p:cNvPr id="6" name="コンテンツ プレースホルダー 5">
            <a:extLst>
              <a:ext uri="{FF2B5EF4-FFF2-40B4-BE49-F238E27FC236}">
                <a16:creationId xmlns:a16="http://schemas.microsoft.com/office/drawing/2014/main" id="{B53DFB66-C018-86A4-6354-7278B3DEEDEA}"/>
              </a:ext>
            </a:extLst>
          </p:cNvPr>
          <p:cNvSpPr>
            <a:spLocks noGrp="1"/>
          </p:cNvSpPr>
          <p:nvPr>
            <p:ph sz="half" idx="2"/>
          </p:nvPr>
        </p:nvSpPr>
        <p:spPr>
          <a:xfrm>
            <a:off x="4260850" y="1439863"/>
            <a:ext cx="4979987" cy="5053012"/>
          </a:xfrm>
        </p:spPr>
        <p:txBody>
          <a:bodyPr>
            <a:normAutofit fontScale="92500" lnSpcReduction="10000"/>
          </a:bodyPr>
          <a:lstStyle/>
          <a:p>
            <a:pPr marL="0" indent="0">
              <a:buFont typeface="Arial" panose="020B0604020202020204" pitchFamily="34" charset="0"/>
              <a:buNone/>
            </a:pPr>
            <a:r>
              <a:rPr lang="ja-JP" altLang="en-US" dirty="0"/>
              <a:t>・東京大学の大学院生向けの</a:t>
            </a:r>
            <a:endParaRPr lang="en-US" altLang="ja-JP" dirty="0"/>
          </a:p>
          <a:p>
            <a:pPr marL="0" indent="0">
              <a:buFont typeface="Arial" panose="020B0604020202020204" pitchFamily="34" charset="0"/>
              <a:buNone/>
            </a:pPr>
            <a:r>
              <a:rPr lang="ja-JP" altLang="en-US" dirty="0"/>
              <a:t>科学コミュニケーションを学ぶ</a:t>
            </a:r>
            <a:endParaRPr lang="en-US" altLang="ja-JP" dirty="0"/>
          </a:p>
          <a:p>
            <a:pPr marL="0" indent="0">
              <a:buFont typeface="Arial" panose="020B0604020202020204" pitchFamily="34" charset="0"/>
              <a:buNone/>
            </a:pPr>
            <a:r>
              <a:rPr lang="ja-JP" altLang="en-US" dirty="0"/>
              <a:t>副専攻</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・「どう伝えるか」だけでなく、</a:t>
            </a:r>
            <a:endParaRPr lang="en-US" altLang="ja-JP" dirty="0"/>
          </a:p>
          <a:p>
            <a:pPr marL="0" indent="0">
              <a:buFont typeface="Arial" panose="020B0604020202020204" pitchFamily="34" charset="0"/>
              <a:buNone/>
            </a:pPr>
            <a:r>
              <a:rPr lang="ja-JP" altLang="en-US" dirty="0"/>
              <a:t>「何を伝えるか」を考えられる人材を育てる</a:t>
            </a:r>
            <a:endParaRPr lang="en-US" altLang="ja-JP" dirty="0"/>
          </a:p>
          <a:p>
            <a:pPr marL="0" indent="0">
              <a:buFont typeface="Arial" panose="020B0604020202020204" pitchFamily="34" charset="0"/>
              <a:buNone/>
            </a:pPr>
            <a:r>
              <a:rPr lang="ja-JP" altLang="en-US" dirty="0"/>
              <a:t>　→　“</a:t>
            </a:r>
            <a:r>
              <a:rPr lang="en-US" altLang="ja-JP" dirty="0"/>
              <a:t>interpreter</a:t>
            </a:r>
            <a:r>
              <a:rPr lang="ja-JP" altLang="en-US" dirty="0"/>
              <a:t>”</a:t>
            </a:r>
            <a:endParaRPr lang="en-US" altLang="ja-JP" dirty="0"/>
          </a:p>
          <a:p>
            <a:pPr marL="0" indent="0">
              <a:buFont typeface="Arial" panose="020B0604020202020204" pitchFamily="34" charset="0"/>
              <a:buNone/>
            </a:pPr>
            <a:r>
              <a:rPr lang="ja-JP" altLang="en-US" dirty="0"/>
              <a:t>（略称は“インプリ”）</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・黒田先生は創設メンバーのひとり</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additive="base">
                                        <p:cTn id="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 calcmode="lin" valueType="num">
                                      <p:cBhvr additive="base">
                                        <p:cTn id="1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 calcmode="lin" valueType="num">
                                      <p:cBhvr additive="base">
                                        <p:cTn id="1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BEAE0A70-58EB-E549-88CB-72B1350C1262}"/>
              </a:ext>
            </a:extLst>
          </p:cNvPr>
          <p:cNvSpPr>
            <a:spLocks noGrp="1"/>
          </p:cNvSpPr>
          <p:nvPr>
            <p:ph type="body" idx="1"/>
          </p:nvPr>
        </p:nvSpPr>
        <p:spPr>
          <a:xfrm>
            <a:off x="656036" y="166688"/>
            <a:ext cx="3868340" cy="505396"/>
          </a:xfrm>
        </p:spPr>
        <p:txBody>
          <a:bodyPr/>
          <a:lstStyle/>
          <a:p>
            <a:r>
              <a:rPr lang="ja-JP" altLang="en-US" dirty="0">
                <a:solidFill>
                  <a:srgbClr val="FF0000"/>
                </a:solidFill>
              </a:rPr>
              <a:t>黒田先生</a:t>
            </a:r>
          </a:p>
        </p:txBody>
      </p:sp>
      <p:sp>
        <p:nvSpPr>
          <p:cNvPr id="12" name="コンテンツ プレースホルダー 11">
            <a:extLst>
              <a:ext uri="{FF2B5EF4-FFF2-40B4-BE49-F238E27FC236}">
                <a16:creationId xmlns:a16="http://schemas.microsoft.com/office/drawing/2014/main" id="{BA7E5253-4C98-58F6-9D56-FFFFBBE54F56}"/>
              </a:ext>
            </a:extLst>
          </p:cNvPr>
          <p:cNvSpPr>
            <a:spLocks noGrp="1"/>
          </p:cNvSpPr>
          <p:nvPr>
            <p:ph sz="half" idx="2"/>
          </p:nvPr>
        </p:nvSpPr>
        <p:spPr>
          <a:xfrm>
            <a:off x="150828" y="744718"/>
            <a:ext cx="8710368" cy="6113282"/>
          </a:xfrm>
        </p:spPr>
        <p:txBody>
          <a:bodyPr>
            <a:normAutofit lnSpcReduction="10000"/>
          </a:bodyPr>
          <a:lstStyle/>
          <a:p>
            <a:pPr marL="0" indent="0">
              <a:buNone/>
            </a:pPr>
            <a:r>
              <a:rPr lang="en-US" altLang="ja-JP" dirty="0">
                <a:solidFill>
                  <a:srgbClr val="FF0000"/>
                </a:solidFill>
              </a:rPr>
              <a:t>1975</a:t>
            </a:r>
            <a:r>
              <a:rPr lang="ja-JP" altLang="en-US" dirty="0">
                <a:solidFill>
                  <a:srgbClr val="FF0000"/>
                </a:solidFill>
              </a:rPr>
              <a:t>　渡英</a:t>
            </a:r>
            <a:endParaRPr lang="en-US" altLang="ja-JP" dirty="0">
              <a:solidFill>
                <a:srgbClr val="FF0000"/>
              </a:solidFill>
            </a:endParaRPr>
          </a:p>
          <a:p>
            <a:pPr marL="0" indent="0">
              <a:buNone/>
            </a:pPr>
            <a:r>
              <a:rPr lang="en-US" altLang="ja-JP" dirty="0">
                <a:solidFill>
                  <a:srgbClr val="FF0000"/>
                </a:solidFill>
              </a:rPr>
              <a:t>1986</a:t>
            </a:r>
            <a:r>
              <a:rPr lang="ja-JP" altLang="en-US" dirty="0">
                <a:solidFill>
                  <a:srgbClr val="FF0000"/>
                </a:solidFill>
              </a:rPr>
              <a:t>　駒場赴任</a:t>
            </a:r>
            <a:endParaRPr lang="en-US" altLang="ja-JP" dirty="0">
              <a:solidFill>
                <a:srgbClr val="FF0000"/>
              </a:solidFill>
            </a:endParaRPr>
          </a:p>
          <a:p>
            <a:pPr marL="0" indent="0">
              <a:buNone/>
            </a:pPr>
            <a:r>
              <a:rPr lang="en-US" altLang="ja-JP" dirty="0">
                <a:solidFill>
                  <a:srgbClr val="FF0000"/>
                </a:solidFill>
              </a:rPr>
              <a:t>1993</a:t>
            </a:r>
            <a:r>
              <a:rPr lang="ja-JP" altLang="en-US" dirty="0">
                <a:solidFill>
                  <a:srgbClr val="FF0000"/>
                </a:solidFill>
              </a:rPr>
              <a:t>　猿橋賞</a:t>
            </a:r>
            <a:endParaRPr lang="en-US" altLang="ja-JP" dirty="0">
              <a:solidFill>
                <a:srgbClr val="FF0000"/>
              </a:solidFill>
            </a:endParaRPr>
          </a:p>
          <a:p>
            <a:pPr marL="0" indent="0">
              <a:buNone/>
            </a:pPr>
            <a:r>
              <a:rPr lang="en-US" altLang="ja-JP" dirty="0">
                <a:solidFill>
                  <a:srgbClr val="FF0000"/>
                </a:solidFill>
              </a:rPr>
              <a:t>1996</a:t>
            </a:r>
            <a:r>
              <a:rPr lang="ja-JP" altLang="en-US" dirty="0">
                <a:solidFill>
                  <a:srgbClr val="FF0000"/>
                </a:solidFill>
              </a:rPr>
              <a:t>　朝日新聞「</a:t>
            </a:r>
            <a:r>
              <a:rPr lang="en-US" altLang="ja-JP" dirty="0">
                <a:solidFill>
                  <a:srgbClr val="FF0000"/>
                </a:solidFill>
              </a:rPr>
              <a:t>21</a:t>
            </a:r>
            <a:r>
              <a:rPr lang="ja-JP" altLang="en-US" dirty="0">
                <a:solidFill>
                  <a:srgbClr val="FF0000"/>
                </a:solidFill>
              </a:rPr>
              <a:t>世紀への提言」</a:t>
            </a:r>
            <a:endParaRPr lang="en-US" altLang="ja-JP" dirty="0">
              <a:solidFill>
                <a:srgbClr val="FF0000"/>
              </a:solidFill>
            </a:endParaRPr>
          </a:p>
          <a:p>
            <a:pPr marL="0" indent="0">
              <a:buNone/>
            </a:pPr>
            <a:r>
              <a:rPr lang="en-US" altLang="ja-JP" dirty="0">
                <a:solidFill>
                  <a:srgbClr val="FF0000"/>
                </a:solidFill>
              </a:rPr>
              <a:t>1999</a:t>
            </a:r>
            <a:r>
              <a:rPr lang="ja-JP" altLang="en-US" dirty="0">
                <a:solidFill>
                  <a:srgbClr val="FF0000"/>
                </a:solidFill>
              </a:rPr>
              <a:t>　ブダペスト宣言</a:t>
            </a:r>
            <a:endParaRPr lang="en-US" altLang="ja-JP" dirty="0">
              <a:solidFill>
                <a:srgbClr val="FF0000"/>
              </a:solidFill>
            </a:endParaRPr>
          </a:p>
          <a:p>
            <a:pPr marL="0" indent="0">
              <a:buNone/>
            </a:pPr>
            <a:endParaRPr lang="en-US" altLang="ja-JP" dirty="0">
              <a:solidFill>
                <a:srgbClr val="FF0000"/>
              </a:solidFill>
            </a:endParaRPr>
          </a:p>
          <a:p>
            <a:pPr marL="0" indent="0">
              <a:buNone/>
            </a:pPr>
            <a:r>
              <a:rPr lang="en-US" altLang="ja-JP" dirty="0">
                <a:solidFill>
                  <a:srgbClr val="FF0000"/>
                </a:solidFill>
              </a:rPr>
              <a:t>2001</a:t>
            </a:r>
            <a:r>
              <a:rPr lang="ja-JP" altLang="en-US" dirty="0">
                <a:solidFill>
                  <a:srgbClr val="FF0000"/>
                </a:solidFill>
              </a:rPr>
              <a:t>　総合科学技術会議</a:t>
            </a:r>
            <a:endParaRPr lang="en-US" altLang="ja-JP" dirty="0">
              <a:solidFill>
                <a:srgbClr val="FF0000"/>
              </a:solidFill>
            </a:endParaRPr>
          </a:p>
          <a:p>
            <a:pPr marL="0" indent="0">
              <a:buNone/>
            </a:pPr>
            <a:r>
              <a:rPr lang="ja-JP" altLang="en-US" dirty="0">
                <a:solidFill>
                  <a:srgbClr val="FF0000"/>
                </a:solidFill>
              </a:rPr>
              <a:t>議員（～</a:t>
            </a:r>
            <a:r>
              <a:rPr lang="en-US" altLang="ja-JP" dirty="0">
                <a:solidFill>
                  <a:srgbClr val="FF0000"/>
                </a:solidFill>
              </a:rPr>
              <a:t>2006</a:t>
            </a:r>
            <a:r>
              <a:rPr lang="ja-JP" altLang="en-US" dirty="0">
                <a:solidFill>
                  <a:srgbClr val="FF0000"/>
                </a:solidFill>
              </a:rPr>
              <a:t>）</a:t>
            </a:r>
            <a:endParaRPr lang="en-US" altLang="ja-JP" dirty="0">
              <a:solidFill>
                <a:srgbClr val="FF0000"/>
              </a:solidFill>
            </a:endParaRPr>
          </a:p>
          <a:p>
            <a:pPr marL="0" indent="0">
              <a:buNone/>
            </a:pPr>
            <a:endParaRPr lang="en-US" altLang="ja-JP" dirty="0">
              <a:solidFill>
                <a:srgbClr val="FF0000"/>
              </a:solidFill>
            </a:endParaRPr>
          </a:p>
          <a:p>
            <a:pPr marL="0" indent="0">
              <a:buNone/>
            </a:pPr>
            <a:r>
              <a:rPr lang="en-US" altLang="ja-JP" dirty="0">
                <a:solidFill>
                  <a:srgbClr val="FF0000"/>
                </a:solidFill>
                <a:highlight>
                  <a:srgbClr val="FFFF00"/>
                </a:highlight>
              </a:rPr>
              <a:t>2004</a:t>
            </a:r>
            <a:r>
              <a:rPr lang="ja-JP" altLang="en-US" dirty="0">
                <a:solidFill>
                  <a:srgbClr val="FF0000"/>
                </a:solidFill>
                <a:highlight>
                  <a:srgbClr val="FFFF00"/>
                </a:highlight>
              </a:rPr>
              <a:t>　科技白書に「科学コミュニケーション」</a:t>
            </a:r>
            <a:endParaRPr lang="en-US" altLang="ja-JP" dirty="0">
              <a:solidFill>
                <a:srgbClr val="FF0000"/>
              </a:solidFill>
              <a:highlight>
                <a:srgbClr val="FFFF00"/>
              </a:highlight>
            </a:endParaRPr>
          </a:p>
          <a:p>
            <a:pPr marL="0" indent="0">
              <a:buNone/>
            </a:pPr>
            <a:r>
              <a:rPr lang="en-US" altLang="ja-JP" dirty="0">
                <a:solidFill>
                  <a:srgbClr val="FF0000"/>
                </a:solidFill>
                <a:highlight>
                  <a:srgbClr val="FFFF00"/>
                </a:highlight>
              </a:rPr>
              <a:t>2005</a:t>
            </a:r>
            <a:r>
              <a:rPr lang="ja-JP" altLang="en-US" dirty="0">
                <a:solidFill>
                  <a:srgbClr val="FF0000"/>
                </a:solidFill>
                <a:highlight>
                  <a:srgbClr val="FFFF00"/>
                </a:highlight>
              </a:rPr>
              <a:t>　</a:t>
            </a:r>
            <a:r>
              <a:rPr lang="en-US" altLang="ja-JP" dirty="0">
                <a:solidFill>
                  <a:srgbClr val="FF0000"/>
                </a:solidFill>
                <a:highlight>
                  <a:srgbClr val="FFFF00"/>
                </a:highlight>
              </a:rPr>
              <a:t>SC</a:t>
            </a:r>
            <a:r>
              <a:rPr lang="ja-JP" altLang="en-US" dirty="0">
                <a:solidFill>
                  <a:srgbClr val="FF0000"/>
                </a:solidFill>
                <a:highlight>
                  <a:srgbClr val="FFFF00"/>
                </a:highlight>
              </a:rPr>
              <a:t>プログラム開始</a:t>
            </a:r>
            <a:endParaRPr lang="en-US" altLang="ja-JP" dirty="0">
              <a:solidFill>
                <a:srgbClr val="FF0000"/>
              </a:solidFill>
              <a:highlight>
                <a:srgbClr val="FFFF00"/>
              </a:highlight>
            </a:endParaRPr>
          </a:p>
          <a:p>
            <a:pPr marL="0" indent="0">
              <a:buNone/>
            </a:pPr>
            <a:endParaRPr lang="en-US" altLang="ja-JP" dirty="0">
              <a:solidFill>
                <a:srgbClr val="FF0000"/>
              </a:solidFill>
            </a:endParaRPr>
          </a:p>
          <a:p>
            <a:pPr marL="0" indent="0">
              <a:buNone/>
            </a:pPr>
            <a:r>
              <a:rPr lang="en-US" altLang="ja-JP" dirty="0">
                <a:solidFill>
                  <a:srgbClr val="FF0000"/>
                </a:solidFill>
              </a:rPr>
              <a:t>2007</a:t>
            </a:r>
            <a:r>
              <a:rPr lang="ja-JP" altLang="en-US" dirty="0">
                <a:solidFill>
                  <a:srgbClr val="FF0000"/>
                </a:solidFill>
              </a:rPr>
              <a:t>　</a:t>
            </a:r>
            <a:r>
              <a:rPr lang="en-US" altLang="ja-JP" dirty="0">
                <a:solidFill>
                  <a:srgbClr val="FF0000"/>
                </a:solidFill>
              </a:rPr>
              <a:t>ICSU</a:t>
            </a:r>
            <a:r>
              <a:rPr lang="ja-JP" altLang="en-US" dirty="0">
                <a:solidFill>
                  <a:srgbClr val="FF0000"/>
                </a:solidFill>
              </a:rPr>
              <a:t>（国際科学会議）副会長</a:t>
            </a:r>
            <a:endParaRPr lang="en-US" altLang="ja-JP" dirty="0">
              <a:solidFill>
                <a:srgbClr val="FF0000"/>
              </a:solidFill>
            </a:endParaRPr>
          </a:p>
        </p:txBody>
      </p:sp>
      <p:sp>
        <p:nvSpPr>
          <p:cNvPr id="14" name="コンテンツ プレースホルダー 13">
            <a:extLst>
              <a:ext uri="{FF2B5EF4-FFF2-40B4-BE49-F238E27FC236}">
                <a16:creationId xmlns:a16="http://schemas.microsoft.com/office/drawing/2014/main" id="{4FABF80F-967D-0C0F-26F1-BC9C9461A8E9}"/>
              </a:ext>
            </a:extLst>
          </p:cNvPr>
          <p:cNvSpPr>
            <a:spLocks noGrp="1"/>
          </p:cNvSpPr>
          <p:nvPr>
            <p:ph sz="quarter" idx="4"/>
          </p:nvPr>
        </p:nvSpPr>
        <p:spPr>
          <a:xfrm>
            <a:off x="4343906" y="763526"/>
            <a:ext cx="4986779" cy="6033154"/>
          </a:xfrm>
        </p:spPr>
        <p:txBody>
          <a:bodyPr>
            <a:normAutofit lnSpcReduction="10000"/>
          </a:bodyPr>
          <a:lstStyle/>
          <a:p>
            <a:pPr marL="0" indent="0">
              <a:buNone/>
            </a:pPr>
            <a:r>
              <a:rPr lang="en-US" altLang="ja-JP" dirty="0">
                <a:solidFill>
                  <a:srgbClr val="00B0F0"/>
                </a:solidFill>
              </a:rPr>
              <a:t>1974</a:t>
            </a:r>
            <a:r>
              <a:rPr lang="ja-JP" altLang="en-US" dirty="0">
                <a:solidFill>
                  <a:srgbClr val="00B0F0"/>
                </a:solidFill>
              </a:rPr>
              <a:t>　科技庁入庁</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1995</a:t>
            </a:r>
            <a:r>
              <a:rPr lang="ja-JP" altLang="en-US" dirty="0">
                <a:solidFill>
                  <a:srgbClr val="00B0F0"/>
                </a:solidFill>
              </a:rPr>
              <a:t>　科学技術基本法制定</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1999</a:t>
            </a:r>
            <a:r>
              <a:rPr lang="ja-JP" altLang="en-US" dirty="0">
                <a:solidFill>
                  <a:srgbClr val="00B0F0"/>
                </a:solidFill>
              </a:rPr>
              <a:t>科学技術政策局政策課長</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2001</a:t>
            </a:r>
            <a:r>
              <a:rPr lang="ja-JP" altLang="en-US" dirty="0">
                <a:solidFill>
                  <a:srgbClr val="00B0F0"/>
                </a:solidFill>
              </a:rPr>
              <a:t>内閣府官房審議官</a:t>
            </a:r>
            <a:endParaRPr lang="en-US" altLang="ja-JP" dirty="0">
              <a:solidFill>
                <a:srgbClr val="00B0F0"/>
              </a:solidFill>
            </a:endParaRPr>
          </a:p>
          <a:p>
            <a:pPr marL="0" indent="0">
              <a:buNone/>
            </a:pPr>
            <a:r>
              <a:rPr lang="en-US" altLang="ja-JP" dirty="0">
                <a:solidFill>
                  <a:srgbClr val="00B0F0"/>
                </a:solidFill>
              </a:rPr>
              <a:t>2002</a:t>
            </a:r>
            <a:r>
              <a:rPr lang="ja-JP" altLang="en-US" dirty="0">
                <a:solidFill>
                  <a:srgbClr val="00B0F0"/>
                </a:solidFill>
              </a:rPr>
              <a:t>文科省大臣官房審議官</a:t>
            </a:r>
            <a:endParaRPr lang="en-US" altLang="ja-JP" dirty="0">
              <a:solidFill>
                <a:srgbClr val="00B0F0"/>
              </a:solidFill>
            </a:endParaRPr>
          </a:p>
          <a:p>
            <a:pPr marL="0" indent="0">
              <a:buNone/>
            </a:pPr>
            <a:r>
              <a:rPr lang="en-US" altLang="ja-JP" dirty="0">
                <a:solidFill>
                  <a:srgbClr val="00B0F0"/>
                </a:solidFill>
              </a:rPr>
              <a:t>2003</a:t>
            </a:r>
            <a:r>
              <a:rPr lang="ja-JP" altLang="en-US" dirty="0">
                <a:solidFill>
                  <a:srgbClr val="00B0F0"/>
                </a:solidFill>
              </a:rPr>
              <a:t>科学技術・学術政策局長</a:t>
            </a:r>
            <a:endParaRPr lang="en-US" altLang="ja-JP" dirty="0">
              <a:solidFill>
                <a:srgbClr val="00B0F0"/>
              </a:solidFill>
            </a:endParaRPr>
          </a:p>
          <a:p>
            <a:pPr marL="0" indent="0">
              <a:buNone/>
            </a:pPr>
            <a:endParaRPr lang="en-US" altLang="ja-JP" dirty="0">
              <a:solidFill>
                <a:srgbClr val="00B0F0"/>
              </a:solidFill>
            </a:endParaRPr>
          </a:p>
          <a:p>
            <a:pPr marL="0" indent="0">
              <a:buNone/>
            </a:pPr>
            <a:r>
              <a:rPr lang="en-US" altLang="ja-JP" dirty="0">
                <a:solidFill>
                  <a:srgbClr val="00B0F0"/>
                </a:solidFill>
              </a:rPr>
              <a:t>2005</a:t>
            </a:r>
            <a:r>
              <a:rPr lang="ja-JP" altLang="en-US" dirty="0">
                <a:solidFill>
                  <a:srgbClr val="00B0F0"/>
                </a:solidFill>
              </a:rPr>
              <a:t>内閣府出向</a:t>
            </a:r>
            <a:endParaRPr lang="en-US" altLang="ja-JP" dirty="0">
              <a:solidFill>
                <a:srgbClr val="00B0F0"/>
              </a:solidFill>
            </a:endParaRPr>
          </a:p>
          <a:p>
            <a:pPr marL="0" indent="0">
              <a:buNone/>
            </a:pPr>
            <a:r>
              <a:rPr lang="en-US" altLang="ja-JP" dirty="0">
                <a:solidFill>
                  <a:srgbClr val="00B0F0"/>
                </a:solidFill>
              </a:rPr>
              <a:t>2006</a:t>
            </a:r>
            <a:r>
              <a:rPr lang="ja-JP" altLang="en-US" dirty="0">
                <a:solidFill>
                  <a:srgbClr val="00B0F0"/>
                </a:solidFill>
              </a:rPr>
              <a:t>文科省出向</a:t>
            </a:r>
            <a:endParaRPr lang="en-US" altLang="ja-JP" dirty="0">
              <a:solidFill>
                <a:srgbClr val="00B0F0"/>
              </a:solidFill>
            </a:endParaRPr>
          </a:p>
          <a:p>
            <a:pPr marL="0" indent="0">
              <a:buNone/>
            </a:pPr>
            <a:endParaRPr lang="en-US" altLang="ja-JP" dirty="0">
              <a:solidFill>
                <a:srgbClr val="00B0F0"/>
              </a:solidFill>
            </a:endParaRPr>
          </a:p>
        </p:txBody>
      </p:sp>
      <p:sp>
        <p:nvSpPr>
          <p:cNvPr id="15" name="テキスト プレースホルダー 10">
            <a:extLst>
              <a:ext uri="{FF2B5EF4-FFF2-40B4-BE49-F238E27FC236}">
                <a16:creationId xmlns:a16="http://schemas.microsoft.com/office/drawing/2014/main" id="{122AFA4E-50F4-7D28-D478-326C196DC0B9}"/>
              </a:ext>
            </a:extLst>
          </p:cNvPr>
          <p:cNvSpPr txBox="1">
            <a:spLocks/>
          </p:cNvSpPr>
          <p:nvPr/>
        </p:nvSpPr>
        <p:spPr>
          <a:xfrm>
            <a:off x="620317" y="166688"/>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dirty="0"/>
          </a:p>
        </p:txBody>
      </p:sp>
      <p:sp>
        <p:nvSpPr>
          <p:cNvPr id="16" name="コンテンツ プレースホルダー 11">
            <a:extLst>
              <a:ext uri="{FF2B5EF4-FFF2-40B4-BE49-F238E27FC236}">
                <a16:creationId xmlns:a16="http://schemas.microsoft.com/office/drawing/2014/main" id="{42F60F48-2B1E-4FAE-3569-3AB53203EE4A}"/>
              </a:ext>
            </a:extLst>
          </p:cNvPr>
          <p:cNvSpPr txBox="1">
            <a:spLocks/>
          </p:cNvSpPr>
          <p:nvPr/>
        </p:nvSpPr>
        <p:spPr>
          <a:xfrm>
            <a:off x="620317" y="990600"/>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7" name="テキスト プレースホルダー 12">
            <a:extLst>
              <a:ext uri="{FF2B5EF4-FFF2-40B4-BE49-F238E27FC236}">
                <a16:creationId xmlns:a16="http://schemas.microsoft.com/office/drawing/2014/main" id="{2C09C6E0-940B-9C99-67D9-69DA47837C93}"/>
              </a:ext>
            </a:extLst>
          </p:cNvPr>
          <p:cNvSpPr txBox="1">
            <a:spLocks/>
          </p:cNvSpPr>
          <p:nvPr/>
        </p:nvSpPr>
        <p:spPr>
          <a:xfrm>
            <a:off x="4619625" y="166688"/>
            <a:ext cx="3887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a:p>
        </p:txBody>
      </p:sp>
      <p:sp>
        <p:nvSpPr>
          <p:cNvPr id="18" name="コンテンツ プレースホルダー 13">
            <a:extLst>
              <a:ext uri="{FF2B5EF4-FFF2-40B4-BE49-F238E27FC236}">
                <a16:creationId xmlns:a16="http://schemas.microsoft.com/office/drawing/2014/main" id="{FA8430E6-AD39-707F-99CA-5EC98D34BB58}"/>
              </a:ext>
            </a:extLst>
          </p:cNvPr>
          <p:cNvSpPr txBox="1">
            <a:spLocks/>
          </p:cNvSpPr>
          <p:nvPr/>
        </p:nvSpPr>
        <p:spPr>
          <a:xfrm>
            <a:off x="4619625" y="990600"/>
            <a:ext cx="388739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9" name="テキスト プレースホルダー 10">
            <a:extLst>
              <a:ext uri="{FF2B5EF4-FFF2-40B4-BE49-F238E27FC236}">
                <a16:creationId xmlns:a16="http://schemas.microsoft.com/office/drawing/2014/main" id="{33E1E8F1-A465-E7DC-8698-389C8717C045}"/>
              </a:ext>
            </a:extLst>
          </p:cNvPr>
          <p:cNvSpPr txBox="1">
            <a:spLocks/>
          </p:cNvSpPr>
          <p:nvPr/>
        </p:nvSpPr>
        <p:spPr>
          <a:xfrm>
            <a:off x="4716440" y="140342"/>
            <a:ext cx="3868340" cy="50539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dirty="0">
                <a:solidFill>
                  <a:srgbClr val="00B0F0"/>
                </a:solidFill>
              </a:rPr>
              <a:t>有本先生</a:t>
            </a:r>
          </a:p>
        </p:txBody>
      </p:sp>
    </p:spTree>
    <p:extLst>
      <p:ext uri="{BB962C8B-B14F-4D97-AF65-F5344CB8AC3E}">
        <p14:creationId xmlns:p14="http://schemas.microsoft.com/office/powerpoint/2010/main" val="1043891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BEAE0A70-58EB-E549-88CB-72B1350C1262}"/>
              </a:ext>
            </a:extLst>
          </p:cNvPr>
          <p:cNvSpPr>
            <a:spLocks noGrp="1"/>
          </p:cNvSpPr>
          <p:nvPr>
            <p:ph type="body" idx="1"/>
          </p:nvPr>
        </p:nvSpPr>
        <p:spPr>
          <a:xfrm>
            <a:off x="656036" y="166688"/>
            <a:ext cx="3868340" cy="505396"/>
          </a:xfrm>
        </p:spPr>
        <p:txBody>
          <a:bodyPr/>
          <a:lstStyle/>
          <a:p>
            <a:r>
              <a:rPr lang="ja-JP" altLang="en-US" dirty="0">
                <a:solidFill>
                  <a:srgbClr val="FF0000"/>
                </a:solidFill>
              </a:rPr>
              <a:t>黒田先生</a:t>
            </a:r>
          </a:p>
        </p:txBody>
      </p:sp>
      <p:sp>
        <p:nvSpPr>
          <p:cNvPr id="12" name="コンテンツ プレースホルダー 11">
            <a:extLst>
              <a:ext uri="{FF2B5EF4-FFF2-40B4-BE49-F238E27FC236}">
                <a16:creationId xmlns:a16="http://schemas.microsoft.com/office/drawing/2014/main" id="{BA7E5253-4C98-58F6-9D56-FFFFBBE54F56}"/>
              </a:ext>
            </a:extLst>
          </p:cNvPr>
          <p:cNvSpPr>
            <a:spLocks noGrp="1"/>
          </p:cNvSpPr>
          <p:nvPr>
            <p:ph sz="half" idx="2"/>
          </p:nvPr>
        </p:nvSpPr>
        <p:spPr>
          <a:xfrm>
            <a:off x="150828" y="744718"/>
            <a:ext cx="8710368" cy="6113282"/>
          </a:xfrm>
        </p:spPr>
        <p:txBody>
          <a:bodyPr>
            <a:normAutofit lnSpcReduction="10000"/>
          </a:bodyPr>
          <a:lstStyle/>
          <a:p>
            <a:pPr marL="0" indent="0">
              <a:buNone/>
            </a:pPr>
            <a:r>
              <a:rPr lang="en-US" altLang="ja-JP" dirty="0">
                <a:solidFill>
                  <a:srgbClr val="FF0000"/>
                </a:solidFill>
              </a:rPr>
              <a:t>1975</a:t>
            </a:r>
            <a:r>
              <a:rPr lang="ja-JP" altLang="en-US" dirty="0">
                <a:solidFill>
                  <a:srgbClr val="FF0000"/>
                </a:solidFill>
              </a:rPr>
              <a:t>　渡英</a:t>
            </a:r>
            <a:endParaRPr lang="en-US" altLang="ja-JP" dirty="0">
              <a:solidFill>
                <a:srgbClr val="FF0000"/>
              </a:solidFill>
            </a:endParaRPr>
          </a:p>
          <a:p>
            <a:pPr marL="0" indent="0">
              <a:buNone/>
            </a:pPr>
            <a:r>
              <a:rPr lang="en-US" altLang="ja-JP" dirty="0">
                <a:solidFill>
                  <a:srgbClr val="FF0000"/>
                </a:solidFill>
              </a:rPr>
              <a:t>1986</a:t>
            </a:r>
            <a:r>
              <a:rPr lang="ja-JP" altLang="en-US" dirty="0">
                <a:solidFill>
                  <a:srgbClr val="FF0000"/>
                </a:solidFill>
              </a:rPr>
              <a:t>　駒場赴任</a:t>
            </a:r>
            <a:endParaRPr lang="en-US" altLang="ja-JP" dirty="0">
              <a:solidFill>
                <a:srgbClr val="FF0000"/>
              </a:solidFill>
            </a:endParaRPr>
          </a:p>
          <a:p>
            <a:pPr marL="0" indent="0">
              <a:buNone/>
            </a:pPr>
            <a:r>
              <a:rPr lang="en-US" altLang="ja-JP" dirty="0">
                <a:solidFill>
                  <a:srgbClr val="FF0000"/>
                </a:solidFill>
              </a:rPr>
              <a:t>1993</a:t>
            </a:r>
            <a:r>
              <a:rPr lang="ja-JP" altLang="en-US" dirty="0">
                <a:solidFill>
                  <a:srgbClr val="FF0000"/>
                </a:solidFill>
              </a:rPr>
              <a:t>　猿橋賞</a:t>
            </a:r>
            <a:endParaRPr lang="en-US" altLang="ja-JP" dirty="0">
              <a:solidFill>
                <a:srgbClr val="FF0000"/>
              </a:solidFill>
            </a:endParaRPr>
          </a:p>
          <a:p>
            <a:pPr marL="0" indent="0">
              <a:buNone/>
            </a:pPr>
            <a:r>
              <a:rPr lang="en-US" altLang="ja-JP" dirty="0">
                <a:solidFill>
                  <a:srgbClr val="FF0000"/>
                </a:solidFill>
              </a:rPr>
              <a:t>1996</a:t>
            </a:r>
            <a:r>
              <a:rPr lang="ja-JP" altLang="en-US" dirty="0">
                <a:solidFill>
                  <a:srgbClr val="FF0000"/>
                </a:solidFill>
              </a:rPr>
              <a:t>　朝日新聞「</a:t>
            </a:r>
            <a:r>
              <a:rPr lang="en-US" altLang="ja-JP" dirty="0">
                <a:solidFill>
                  <a:srgbClr val="FF0000"/>
                </a:solidFill>
              </a:rPr>
              <a:t>21</a:t>
            </a:r>
            <a:r>
              <a:rPr lang="ja-JP" altLang="en-US" dirty="0">
                <a:solidFill>
                  <a:srgbClr val="FF0000"/>
                </a:solidFill>
              </a:rPr>
              <a:t>世紀への提言」</a:t>
            </a:r>
            <a:endParaRPr lang="en-US" altLang="ja-JP" dirty="0">
              <a:solidFill>
                <a:srgbClr val="FF0000"/>
              </a:solidFill>
            </a:endParaRPr>
          </a:p>
          <a:p>
            <a:pPr marL="0" indent="0">
              <a:buNone/>
            </a:pPr>
            <a:r>
              <a:rPr lang="en-US" altLang="ja-JP" dirty="0">
                <a:solidFill>
                  <a:srgbClr val="FF0000"/>
                </a:solidFill>
              </a:rPr>
              <a:t>1999</a:t>
            </a:r>
            <a:r>
              <a:rPr lang="ja-JP" altLang="en-US" dirty="0">
                <a:solidFill>
                  <a:srgbClr val="FF0000"/>
                </a:solidFill>
              </a:rPr>
              <a:t>　ブダペスト宣言</a:t>
            </a:r>
            <a:endParaRPr lang="en-US" altLang="ja-JP" dirty="0">
              <a:solidFill>
                <a:srgbClr val="FF0000"/>
              </a:solidFill>
            </a:endParaRPr>
          </a:p>
          <a:p>
            <a:pPr marL="0" indent="0">
              <a:buNone/>
            </a:pPr>
            <a:endParaRPr lang="en-US" altLang="ja-JP" dirty="0">
              <a:solidFill>
                <a:srgbClr val="FF0000"/>
              </a:solidFill>
            </a:endParaRPr>
          </a:p>
          <a:p>
            <a:pPr marL="0" indent="0">
              <a:buNone/>
            </a:pPr>
            <a:r>
              <a:rPr lang="en-US" altLang="ja-JP" dirty="0">
                <a:solidFill>
                  <a:srgbClr val="FF0000"/>
                </a:solidFill>
                <a:highlight>
                  <a:srgbClr val="FFFF00"/>
                </a:highlight>
              </a:rPr>
              <a:t>2001</a:t>
            </a:r>
            <a:r>
              <a:rPr lang="ja-JP" altLang="en-US" dirty="0">
                <a:solidFill>
                  <a:srgbClr val="FF0000"/>
                </a:solidFill>
                <a:highlight>
                  <a:srgbClr val="FFFF00"/>
                </a:highlight>
              </a:rPr>
              <a:t>　総合科学技術会議</a:t>
            </a:r>
            <a:endParaRPr lang="en-US" altLang="ja-JP" dirty="0">
              <a:solidFill>
                <a:srgbClr val="FF0000"/>
              </a:solidFill>
              <a:highlight>
                <a:srgbClr val="FFFF00"/>
              </a:highlight>
            </a:endParaRPr>
          </a:p>
          <a:p>
            <a:pPr marL="0" indent="0">
              <a:buNone/>
            </a:pPr>
            <a:r>
              <a:rPr lang="ja-JP" altLang="en-US" dirty="0">
                <a:solidFill>
                  <a:srgbClr val="FF0000"/>
                </a:solidFill>
                <a:highlight>
                  <a:srgbClr val="FFFF00"/>
                </a:highlight>
              </a:rPr>
              <a:t>議員（～</a:t>
            </a:r>
            <a:r>
              <a:rPr lang="en-US" altLang="ja-JP" dirty="0">
                <a:solidFill>
                  <a:srgbClr val="FF0000"/>
                </a:solidFill>
                <a:highlight>
                  <a:srgbClr val="FFFF00"/>
                </a:highlight>
              </a:rPr>
              <a:t>2006</a:t>
            </a:r>
            <a:r>
              <a:rPr lang="ja-JP" altLang="en-US" dirty="0">
                <a:solidFill>
                  <a:srgbClr val="FF0000"/>
                </a:solidFill>
                <a:highlight>
                  <a:srgbClr val="FFFF00"/>
                </a:highlight>
              </a:rPr>
              <a:t>）</a:t>
            </a:r>
            <a:endParaRPr lang="en-US" altLang="ja-JP" dirty="0">
              <a:solidFill>
                <a:srgbClr val="FF0000"/>
              </a:solidFill>
              <a:highlight>
                <a:srgbClr val="FFFF00"/>
              </a:highlight>
            </a:endParaRPr>
          </a:p>
          <a:p>
            <a:pPr marL="0" indent="0">
              <a:buNone/>
            </a:pPr>
            <a:endParaRPr lang="en-US" altLang="ja-JP" dirty="0">
              <a:solidFill>
                <a:srgbClr val="FF0000"/>
              </a:solidFill>
            </a:endParaRPr>
          </a:p>
          <a:p>
            <a:pPr marL="0" indent="0">
              <a:buNone/>
            </a:pPr>
            <a:r>
              <a:rPr lang="en-US" altLang="ja-JP" dirty="0">
                <a:solidFill>
                  <a:srgbClr val="FF0000"/>
                </a:solidFill>
                <a:highlight>
                  <a:srgbClr val="FFFF00"/>
                </a:highlight>
              </a:rPr>
              <a:t>2004</a:t>
            </a:r>
            <a:r>
              <a:rPr lang="ja-JP" altLang="en-US" dirty="0">
                <a:solidFill>
                  <a:srgbClr val="FF0000"/>
                </a:solidFill>
                <a:highlight>
                  <a:srgbClr val="FFFF00"/>
                </a:highlight>
              </a:rPr>
              <a:t>　科技白書に「科学コミュニケーション」</a:t>
            </a:r>
            <a:endParaRPr lang="en-US" altLang="ja-JP" dirty="0">
              <a:solidFill>
                <a:srgbClr val="FF0000"/>
              </a:solidFill>
              <a:highlight>
                <a:srgbClr val="FFFF00"/>
              </a:highlight>
            </a:endParaRPr>
          </a:p>
          <a:p>
            <a:pPr marL="0" indent="0">
              <a:buNone/>
            </a:pPr>
            <a:r>
              <a:rPr lang="en-US" altLang="ja-JP" dirty="0">
                <a:solidFill>
                  <a:srgbClr val="FF0000"/>
                </a:solidFill>
                <a:highlight>
                  <a:srgbClr val="FFFF00"/>
                </a:highlight>
              </a:rPr>
              <a:t>2005</a:t>
            </a:r>
            <a:r>
              <a:rPr lang="ja-JP" altLang="en-US" dirty="0">
                <a:solidFill>
                  <a:srgbClr val="FF0000"/>
                </a:solidFill>
                <a:highlight>
                  <a:srgbClr val="FFFF00"/>
                </a:highlight>
              </a:rPr>
              <a:t>　</a:t>
            </a:r>
            <a:r>
              <a:rPr lang="en-US" altLang="ja-JP" dirty="0">
                <a:solidFill>
                  <a:srgbClr val="FF0000"/>
                </a:solidFill>
                <a:highlight>
                  <a:srgbClr val="FFFF00"/>
                </a:highlight>
              </a:rPr>
              <a:t>SC</a:t>
            </a:r>
            <a:r>
              <a:rPr lang="ja-JP" altLang="en-US" dirty="0">
                <a:solidFill>
                  <a:srgbClr val="FF0000"/>
                </a:solidFill>
                <a:highlight>
                  <a:srgbClr val="FFFF00"/>
                </a:highlight>
              </a:rPr>
              <a:t>プログラム開始</a:t>
            </a:r>
            <a:endParaRPr lang="en-US" altLang="ja-JP" dirty="0">
              <a:solidFill>
                <a:srgbClr val="FF0000"/>
              </a:solidFill>
              <a:highlight>
                <a:srgbClr val="FFFF00"/>
              </a:highlight>
            </a:endParaRPr>
          </a:p>
          <a:p>
            <a:pPr marL="0" indent="0">
              <a:buNone/>
            </a:pPr>
            <a:endParaRPr lang="en-US" altLang="ja-JP" dirty="0">
              <a:solidFill>
                <a:srgbClr val="FF0000"/>
              </a:solidFill>
            </a:endParaRPr>
          </a:p>
          <a:p>
            <a:pPr marL="0" indent="0">
              <a:buNone/>
            </a:pPr>
            <a:r>
              <a:rPr lang="en-US" altLang="ja-JP" dirty="0">
                <a:solidFill>
                  <a:srgbClr val="FF0000"/>
                </a:solidFill>
              </a:rPr>
              <a:t>2007</a:t>
            </a:r>
            <a:r>
              <a:rPr lang="ja-JP" altLang="en-US" dirty="0">
                <a:solidFill>
                  <a:srgbClr val="FF0000"/>
                </a:solidFill>
              </a:rPr>
              <a:t>　</a:t>
            </a:r>
            <a:r>
              <a:rPr lang="en-US" altLang="ja-JP" dirty="0">
                <a:solidFill>
                  <a:srgbClr val="FF0000"/>
                </a:solidFill>
              </a:rPr>
              <a:t>ICSU</a:t>
            </a:r>
            <a:r>
              <a:rPr lang="ja-JP" altLang="en-US" dirty="0">
                <a:solidFill>
                  <a:srgbClr val="FF0000"/>
                </a:solidFill>
              </a:rPr>
              <a:t>（国際科学会議）副会長</a:t>
            </a:r>
            <a:endParaRPr lang="en-US" altLang="ja-JP" dirty="0">
              <a:solidFill>
                <a:srgbClr val="FF0000"/>
              </a:solidFill>
            </a:endParaRPr>
          </a:p>
        </p:txBody>
      </p:sp>
      <p:sp>
        <p:nvSpPr>
          <p:cNvPr id="14" name="コンテンツ プレースホルダー 13">
            <a:extLst>
              <a:ext uri="{FF2B5EF4-FFF2-40B4-BE49-F238E27FC236}">
                <a16:creationId xmlns:a16="http://schemas.microsoft.com/office/drawing/2014/main" id="{4FABF80F-967D-0C0F-26F1-BC9C9461A8E9}"/>
              </a:ext>
            </a:extLst>
          </p:cNvPr>
          <p:cNvSpPr>
            <a:spLocks noGrp="1"/>
          </p:cNvSpPr>
          <p:nvPr>
            <p:ph sz="quarter" idx="4"/>
          </p:nvPr>
        </p:nvSpPr>
        <p:spPr>
          <a:xfrm>
            <a:off x="4343906" y="763526"/>
            <a:ext cx="4986779" cy="6033154"/>
          </a:xfrm>
        </p:spPr>
        <p:txBody>
          <a:bodyPr>
            <a:normAutofit lnSpcReduction="10000"/>
          </a:bodyPr>
          <a:lstStyle/>
          <a:p>
            <a:pPr marL="0" indent="0">
              <a:buNone/>
            </a:pPr>
            <a:r>
              <a:rPr lang="en-US" altLang="ja-JP" dirty="0">
                <a:solidFill>
                  <a:srgbClr val="00B0F0"/>
                </a:solidFill>
              </a:rPr>
              <a:t>1974</a:t>
            </a:r>
            <a:r>
              <a:rPr lang="ja-JP" altLang="en-US" dirty="0">
                <a:solidFill>
                  <a:srgbClr val="00B0F0"/>
                </a:solidFill>
              </a:rPr>
              <a:t>　科技庁入庁</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1995</a:t>
            </a:r>
            <a:r>
              <a:rPr lang="ja-JP" altLang="en-US" dirty="0">
                <a:solidFill>
                  <a:srgbClr val="00B0F0"/>
                </a:solidFill>
              </a:rPr>
              <a:t>　科学技術基本法制定</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1999</a:t>
            </a:r>
            <a:r>
              <a:rPr lang="ja-JP" altLang="en-US" dirty="0">
                <a:solidFill>
                  <a:srgbClr val="00B0F0"/>
                </a:solidFill>
              </a:rPr>
              <a:t>科学技術政策局政策課長</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highlight>
                  <a:srgbClr val="FFFF00"/>
                </a:highlight>
              </a:rPr>
              <a:t>2001</a:t>
            </a:r>
            <a:r>
              <a:rPr lang="ja-JP" altLang="en-US" dirty="0">
                <a:solidFill>
                  <a:srgbClr val="00B0F0"/>
                </a:solidFill>
                <a:highlight>
                  <a:srgbClr val="FFFF00"/>
                </a:highlight>
              </a:rPr>
              <a:t>内閣府官房審議官</a:t>
            </a:r>
            <a:endParaRPr lang="en-US" altLang="ja-JP" dirty="0">
              <a:solidFill>
                <a:srgbClr val="00B0F0"/>
              </a:solidFill>
              <a:highlight>
                <a:srgbClr val="FFFF00"/>
              </a:highlight>
            </a:endParaRPr>
          </a:p>
          <a:p>
            <a:pPr marL="0" indent="0">
              <a:buNone/>
            </a:pPr>
            <a:r>
              <a:rPr lang="en-US" altLang="ja-JP" dirty="0">
                <a:solidFill>
                  <a:srgbClr val="00B0F0"/>
                </a:solidFill>
              </a:rPr>
              <a:t>2002</a:t>
            </a:r>
            <a:r>
              <a:rPr lang="ja-JP" altLang="en-US" dirty="0">
                <a:solidFill>
                  <a:srgbClr val="00B0F0"/>
                </a:solidFill>
              </a:rPr>
              <a:t>文科省大臣官房審議官</a:t>
            </a:r>
            <a:endParaRPr lang="en-US" altLang="ja-JP" dirty="0">
              <a:solidFill>
                <a:srgbClr val="00B0F0"/>
              </a:solidFill>
            </a:endParaRPr>
          </a:p>
          <a:p>
            <a:pPr marL="0" indent="0">
              <a:buNone/>
            </a:pPr>
            <a:r>
              <a:rPr lang="en-US" altLang="ja-JP" dirty="0">
                <a:solidFill>
                  <a:srgbClr val="00B0F0"/>
                </a:solidFill>
                <a:highlight>
                  <a:srgbClr val="FFFF00"/>
                </a:highlight>
              </a:rPr>
              <a:t>2003</a:t>
            </a:r>
            <a:r>
              <a:rPr lang="ja-JP" altLang="en-US" dirty="0">
                <a:solidFill>
                  <a:srgbClr val="00B0F0"/>
                </a:solidFill>
                <a:highlight>
                  <a:srgbClr val="FFFF00"/>
                </a:highlight>
              </a:rPr>
              <a:t>科学技術・学術政策局長</a:t>
            </a:r>
            <a:endParaRPr lang="en-US" altLang="ja-JP" dirty="0">
              <a:solidFill>
                <a:srgbClr val="00B0F0"/>
              </a:solidFill>
              <a:highlight>
                <a:srgbClr val="FFFF00"/>
              </a:highlight>
            </a:endParaRPr>
          </a:p>
          <a:p>
            <a:pPr marL="0" indent="0">
              <a:buNone/>
            </a:pPr>
            <a:endParaRPr lang="en-US" altLang="ja-JP" dirty="0">
              <a:solidFill>
                <a:srgbClr val="00B0F0"/>
              </a:solidFill>
            </a:endParaRPr>
          </a:p>
          <a:p>
            <a:pPr marL="0" indent="0">
              <a:buNone/>
            </a:pPr>
            <a:r>
              <a:rPr lang="en-US" altLang="ja-JP" dirty="0">
                <a:solidFill>
                  <a:srgbClr val="00B0F0"/>
                </a:solidFill>
              </a:rPr>
              <a:t>2005</a:t>
            </a:r>
            <a:r>
              <a:rPr lang="ja-JP" altLang="en-US" dirty="0">
                <a:solidFill>
                  <a:srgbClr val="00B0F0"/>
                </a:solidFill>
              </a:rPr>
              <a:t>内閣府出向</a:t>
            </a:r>
            <a:endParaRPr lang="en-US" altLang="ja-JP" dirty="0">
              <a:solidFill>
                <a:srgbClr val="00B0F0"/>
              </a:solidFill>
            </a:endParaRPr>
          </a:p>
          <a:p>
            <a:pPr marL="0" indent="0">
              <a:buNone/>
            </a:pPr>
            <a:r>
              <a:rPr lang="en-US" altLang="ja-JP" dirty="0">
                <a:solidFill>
                  <a:srgbClr val="00B0F0"/>
                </a:solidFill>
              </a:rPr>
              <a:t>2006</a:t>
            </a:r>
            <a:r>
              <a:rPr lang="ja-JP" altLang="en-US" dirty="0">
                <a:solidFill>
                  <a:srgbClr val="00B0F0"/>
                </a:solidFill>
              </a:rPr>
              <a:t>文科省出向</a:t>
            </a:r>
            <a:endParaRPr lang="en-US" altLang="ja-JP" dirty="0">
              <a:solidFill>
                <a:srgbClr val="00B0F0"/>
              </a:solidFill>
            </a:endParaRPr>
          </a:p>
          <a:p>
            <a:pPr marL="0" indent="0">
              <a:buNone/>
            </a:pPr>
            <a:endParaRPr lang="en-US" altLang="ja-JP" dirty="0">
              <a:solidFill>
                <a:srgbClr val="00B0F0"/>
              </a:solidFill>
            </a:endParaRPr>
          </a:p>
        </p:txBody>
      </p:sp>
      <p:sp>
        <p:nvSpPr>
          <p:cNvPr id="15" name="テキスト プレースホルダー 10">
            <a:extLst>
              <a:ext uri="{FF2B5EF4-FFF2-40B4-BE49-F238E27FC236}">
                <a16:creationId xmlns:a16="http://schemas.microsoft.com/office/drawing/2014/main" id="{122AFA4E-50F4-7D28-D478-326C196DC0B9}"/>
              </a:ext>
            </a:extLst>
          </p:cNvPr>
          <p:cNvSpPr txBox="1">
            <a:spLocks/>
          </p:cNvSpPr>
          <p:nvPr/>
        </p:nvSpPr>
        <p:spPr>
          <a:xfrm>
            <a:off x="620317" y="166688"/>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dirty="0"/>
          </a:p>
        </p:txBody>
      </p:sp>
      <p:sp>
        <p:nvSpPr>
          <p:cNvPr id="16" name="コンテンツ プレースホルダー 11">
            <a:extLst>
              <a:ext uri="{FF2B5EF4-FFF2-40B4-BE49-F238E27FC236}">
                <a16:creationId xmlns:a16="http://schemas.microsoft.com/office/drawing/2014/main" id="{42F60F48-2B1E-4FAE-3569-3AB53203EE4A}"/>
              </a:ext>
            </a:extLst>
          </p:cNvPr>
          <p:cNvSpPr txBox="1">
            <a:spLocks/>
          </p:cNvSpPr>
          <p:nvPr/>
        </p:nvSpPr>
        <p:spPr>
          <a:xfrm>
            <a:off x="620317" y="990600"/>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7" name="テキスト プレースホルダー 12">
            <a:extLst>
              <a:ext uri="{FF2B5EF4-FFF2-40B4-BE49-F238E27FC236}">
                <a16:creationId xmlns:a16="http://schemas.microsoft.com/office/drawing/2014/main" id="{2C09C6E0-940B-9C99-67D9-69DA47837C93}"/>
              </a:ext>
            </a:extLst>
          </p:cNvPr>
          <p:cNvSpPr txBox="1">
            <a:spLocks/>
          </p:cNvSpPr>
          <p:nvPr/>
        </p:nvSpPr>
        <p:spPr>
          <a:xfrm>
            <a:off x="4619625" y="166688"/>
            <a:ext cx="3887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a:p>
        </p:txBody>
      </p:sp>
      <p:sp>
        <p:nvSpPr>
          <p:cNvPr id="18" name="コンテンツ プレースホルダー 13">
            <a:extLst>
              <a:ext uri="{FF2B5EF4-FFF2-40B4-BE49-F238E27FC236}">
                <a16:creationId xmlns:a16="http://schemas.microsoft.com/office/drawing/2014/main" id="{FA8430E6-AD39-707F-99CA-5EC98D34BB58}"/>
              </a:ext>
            </a:extLst>
          </p:cNvPr>
          <p:cNvSpPr txBox="1">
            <a:spLocks/>
          </p:cNvSpPr>
          <p:nvPr/>
        </p:nvSpPr>
        <p:spPr>
          <a:xfrm>
            <a:off x="4619625" y="990600"/>
            <a:ext cx="388739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9" name="テキスト プレースホルダー 10">
            <a:extLst>
              <a:ext uri="{FF2B5EF4-FFF2-40B4-BE49-F238E27FC236}">
                <a16:creationId xmlns:a16="http://schemas.microsoft.com/office/drawing/2014/main" id="{33E1E8F1-A465-E7DC-8698-389C8717C045}"/>
              </a:ext>
            </a:extLst>
          </p:cNvPr>
          <p:cNvSpPr txBox="1">
            <a:spLocks/>
          </p:cNvSpPr>
          <p:nvPr/>
        </p:nvSpPr>
        <p:spPr>
          <a:xfrm>
            <a:off x="4716440" y="140342"/>
            <a:ext cx="3868340" cy="50539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dirty="0">
                <a:solidFill>
                  <a:srgbClr val="00B0F0"/>
                </a:solidFill>
              </a:rPr>
              <a:t>有本先生</a:t>
            </a:r>
          </a:p>
        </p:txBody>
      </p:sp>
    </p:spTree>
    <p:extLst>
      <p:ext uri="{BB962C8B-B14F-4D97-AF65-F5344CB8AC3E}">
        <p14:creationId xmlns:p14="http://schemas.microsoft.com/office/powerpoint/2010/main" val="44555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C645BAD9-FF2F-43ED-B11C-61C28A1E3DBA}"/>
              </a:ext>
            </a:extLst>
          </p:cNvPr>
          <p:cNvGraphicFramePr>
            <a:graphicFrameLocks noChangeAspect="1"/>
          </p:cNvGraphicFramePr>
          <p:nvPr/>
        </p:nvGraphicFramePr>
        <p:xfrm>
          <a:off x="-325438" y="315913"/>
          <a:ext cx="9398000" cy="6226175"/>
        </p:xfrm>
        <a:graphic>
          <a:graphicData uri="http://schemas.openxmlformats.org/presentationml/2006/ole">
            <mc:AlternateContent xmlns:mc="http://schemas.openxmlformats.org/markup-compatibility/2006">
              <mc:Choice xmlns:v="urn:schemas-microsoft-com:vml" Requires="v">
                <p:oleObj name="Worksheet" r:id="rId2" imgW="7600809" imgH="5035409" progId="Excel.Sheet.12">
                  <p:embed/>
                </p:oleObj>
              </mc:Choice>
              <mc:Fallback>
                <p:oleObj name="Worksheet" r:id="rId2" imgW="7600809" imgH="5035409" progId="Excel.Sheet.12">
                  <p:embed/>
                  <p:pic>
                    <p:nvPicPr>
                      <p:cNvPr id="5" name="オブジェクト 4">
                        <a:extLst>
                          <a:ext uri="{FF2B5EF4-FFF2-40B4-BE49-F238E27FC236}">
                            <a16:creationId xmlns:a16="http://schemas.microsoft.com/office/drawing/2014/main" id="{C645BAD9-FF2F-43ED-B11C-61C28A1E3DBA}"/>
                          </a:ext>
                        </a:extLst>
                      </p:cNvPr>
                      <p:cNvPicPr/>
                      <p:nvPr/>
                    </p:nvPicPr>
                    <p:blipFill>
                      <a:blip r:embed="rId3"/>
                      <a:stretch>
                        <a:fillRect/>
                      </a:stretch>
                    </p:blipFill>
                    <p:spPr>
                      <a:xfrm>
                        <a:off x="-325438" y="315913"/>
                        <a:ext cx="9398000" cy="6226175"/>
                      </a:xfrm>
                      <a:prstGeom prst="rect">
                        <a:avLst/>
                      </a:prstGeom>
                    </p:spPr>
                  </p:pic>
                </p:oleObj>
              </mc:Fallback>
            </mc:AlternateContent>
          </a:graphicData>
        </a:graphic>
      </p:graphicFrame>
    </p:spTree>
    <p:extLst>
      <p:ext uri="{BB962C8B-B14F-4D97-AF65-F5344CB8AC3E}">
        <p14:creationId xmlns:p14="http://schemas.microsoft.com/office/powerpoint/2010/main" val="184486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606822-3464-DC8E-62EB-69EBFCE6A6D7}"/>
              </a:ext>
            </a:extLst>
          </p:cNvPr>
          <p:cNvSpPr>
            <a:spLocks noGrp="1"/>
          </p:cNvSpPr>
          <p:nvPr>
            <p:ph type="title"/>
          </p:nvPr>
        </p:nvSpPr>
        <p:spPr>
          <a:xfrm>
            <a:off x="628650" y="142704"/>
            <a:ext cx="7886700" cy="1325563"/>
          </a:xfrm>
        </p:spPr>
        <p:txBody>
          <a:bodyPr>
            <a:normAutofit/>
          </a:bodyPr>
          <a:lstStyle/>
          <a:p>
            <a:r>
              <a:rPr kumimoji="1" lang="en-US" altLang="ja-JP" dirty="0"/>
              <a:t>2001</a:t>
            </a:r>
            <a:r>
              <a:rPr kumimoji="1" lang="ja-JP" altLang="en-US" dirty="0"/>
              <a:t>年</a:t>
            </a:r>
            <a:r>
              <a:rPr kumimoji="1" lang="en-US" altLang="ja-JP" dirty="0"/>
              <a:t>5</a:t>
            </a:r>
            <a:r>
              <a:rPr kumimoji="1" lang="ja-JP" altLang="en-US" dirty="0"/>
              <a:t>月</a:t>
            </a:r>
            <a:r>
              <a:rPr kumimoji="1" lang="en-US" altLang="ja-JP" dirty="0"/>
              <a:t>24</a:t>
            </a:r>
            <a:r>
              <a:rPr kumimoji="1" lang="ja-JP" altLang="en-US" dirty="0"/>
              <a:t>日</a:t>
            </a:r>
            <a:br>
              <a:rPr kumimoji="1" lang="en-US" altLang="ja-JP" dirty="0"/>
            </a:br>
            <a:r>
              <a:rPr kumimoji="1" lang="ja-JP" altLang="en-US" dirty="0"/>
              <a:t>第</a:t>
            </a:r>
            <a:r>
              <a:rPr kumimoji="1" lang="en-US" altLang="ja-JP" dirty="0"/>
              <a:t>6</a:t>
            </a:r>
            <a:r>
              <a:rPr kumimoji="1" lang="ja-JP" altLang="en-US" dirty="0"/>
              <a:t>回総合科学技術会議</a:t>
            </a:r>
          </a:p>
        </p:txBody>
      </p:sp>
      <p:sp>
        <p:nvSpPr>
          <p:cNvPr id="3" name="コンテンツ プレースホルダー 2">
            <a:extLst>
              <a:ext uri="{FF2B5EF4-FFF2-40B4-BE49-F238E27FC236}">
                <a16:creationId xmlns:a16="http://schemas.microsoft.com/office/drawing/2014/main" id="{AD1D782D-2B99-CE4A-42ED-0E0B26A0BB52}"/>
              </a:ext>
            </a:extLst>
          </p:cNvPr>
          <p:cNvSpPr>
            <a:spLocks noGrp="1"/>
          </p:cNvSpPr>
          <p:nvPr>
            <p:ph sz="half" idx="1"/>
          </p:nvPr>
        </p:nvSpPr>
        <p:spPr>
          <a:xfrm>
            <a:off x="332860" y="1590846"/>
            <a:ext cx="8478280" cy="5124450"/>
          </a:xfrm>
        </p:spPr>
        <p:txBody>
          <a:bodyPr>
            <a:normAutofit fontScale="77500" lnSpcReduction="20000"/>
          </a:bodyPr>
          <a:lstStyle/>
          <a:p>
            <a:pPr marL="0" indent="0">
              <a:buNone/>
            </a:pPr>
            <a:r>
              <a:rPr kumimoji="1" lang="zh-TW" altLang="en-US" dirty="0">
                <a:latin typeface="ＭＳ 明朝" panose="02020609040205080304" pitchFamily="17" charset="-128"/>
                <a:ea typeface="ＭＳ 明朝" panose="02020609040205080304" pitchFamily="17" charset="-128"/>
              </a:rPr>
              <a:t>議長	小泉　純一郎	内閣総理大臣</a:t>
            </a:r>
          </a:p>
          <a:p>
            <a:pPr marL="0" indent="0">
              <a:buNone/>
            </a:pPr>
            <a:r>
              <a:rPr kumimoji="1" lang="zh-TW" altLang="en-US" dirty="0">
                <a:latin typeface="ＭＳ 明朝" panose="02020609040205080304" pitchFamily="17" charset="-128"/>
                <a:ea typeface="ＭＳ 明朝" panose="02020609040205080304" pitchFamily="17" charset="-128"/>
              </a:rPr>
              <a:t>議員	福田　康夫	内閣官房長官（代理</a:t>
            </a:r>
            <a:r>
              <a:rPr kumimoji="1" lang="ja-JP" altLang="en-US" dirty="0">
                <a:latin typeface="ＭＳ 明朝" panose="02020609040205080304" pitchFamily="17" charset="-128"/>
                <a:ea typeface="ＭＳ 明朝" panose="02020609040205080304" pitchFamily="17" charset="-128"/>
              </a:rPr>
              <a:t>　</a:t>
            </a:r>
            <a:r>
              <a:rPr kumimoji="1" lang="zh-TW" altLang="en-US" dirty="0">
                <a:latin typeface="ＭＳ 明朝" panose="02020609040205080304" pitchFamily="17" charset="-128"/>
                <a:ea typeface="ＭＳ 明朝" panose="02020609040205080304" pitchFamily="17" charset="-128"/>
              </a:rPr>
              <a:t>上野内閣官房副長官）</a:t>
            </a:r>
          </a:p>
          <a:p>
            <a:pPr marL="0" indent="0">
              <a:buNone/>
            </a:pPr>
            <a:r>
              <a:rPr kumimoji="1" lang="zh-TW" altLang="en-US" dirty="0">
                <a:latin typeface="ＭＳ 明朝" panose="02020609040205080304" pitchFamily="17" charset="-128"/>
                <a:ea typeface="ＭＳ 明朝" panose="02020609040205080304" pitchFamily="17" charset="-128"/>
              </a:rPr>
              <a:t>同	尾身　幸次	科学技術政策担当大臣</a:t>
            </a:r>
          </a:p>
          <a:p>
            <a:pPr marL="0" indent="0">
              <a:buNone/>
            </a:pPr>
            <a:r>
              <a:rPr kumimoji="1" lang="zh-TW" altLang="en-US" dirty="0">
                <a:latin typeface="ＭＳ 明朝" panose="02020609040205080304" pitchFamily="17" charset="-128"/>
                <a:ea typeface="ＭＳ 明朝" panose="02020609040205080304" pitchFamily="17" charset="-128"/>
              </a:rPr>
              <a:t>同	片山　虎之助	総務大臣</a:t>
            </a:r>
          </a:p>
          <a:p>
            <a:pPr marL="0" indent="0">
              <a:buNone/>
            </a:pPr>
            <a:r>
              <a:rPr kumimoji="1" lang="zh-TW" altLang="en-US" dirty="0">
                <a:latin typeface="ＭＳ 明朝" panose="02020609040205080304" pitchFamily="17" charset="-128"/>
                <a:ea typeface="ＭＳ 明朝" panose="02020609040205080304" pitchFamily="17" charset="-128"/>
              </a:rPr>
              <a:t>同	塩川　正十郎	財務大臣</a:t>
            </a:r>
          </a:p>
          <a:p>
            <a:pPr marL="0" indent="0">
              <a:buNone/>
            </a:pPr>
            <a:r>
              <a:rPr kumimoji="1" lang="zh-TW" altLang="en-US" dirty="0">
                <a:latin typeface="ＭＳ 明朝" panose="02020609040205080304" pitchFamily="17" charset="-128"/>
                <a:ea typeface="ＭＳ 明朝" panose="02020609040205080304" pitchFamily="17" charset="-128"/>
              </a:rPr>
              <a:t>同	遠山　敦子	文部科学大臣</a:t>
            </a:r>
          </a:p>
          <a:p>
            <a:pPr marL="0" indent="0">
              <a:buNone/>
            </a:pPr>
            <a:r>
              <a:rPr kumimoji="1" lang="zh-TW" altLang="en-US" dirty="0">
                <a:latin typeface="ＭＳ 明朝" panose="02020609040205080304" pitchFamily="17" charset="-128"/>
                <a:ea typeface="ＭＳ 明朝" panose="02020609040205080304" pitchFamily="17" charset="-128"/>
              </a:rPr>
              <a:t>同	平沼　赳夫	経済産業大臣</a:t>
            </a:r>
          </a:p>
          <a:p>
            <a:pPr marL="0" indent="0">
              <a:buNone/>
            </a:pPr>
            <a:r>
              <a:rPr kumimoji="1" lang="zh-TW" altLang="en-US" dirty="0">
                <a:latin typeface="ＭＳ 明朝" panose="02020609040205080304" pitchFamily="17" charset="-128"/>
                <a:ea typeface="ＭＳ 明朝" panose="02020609040205080304" pitchFamily="17" charset="-128"/>
              </a:rPr>
              <a:t>同	石井　紫郎	　</a:t>
            </a:r>
          </a:p>
          <a:p>
            <a:pPr marL="0" indent="0">
              <a:buNone/>
            </a:pPr>
            <a:r>
              <a:rPr kumimoji="1" lang="zh-TW" altLang="en-US" dirty="0">
                <a:latin typeface="ＭＳ 明朝" panose="02020609040205080304" pitchFamily="17" charset="-128"/>
                <a:ea typeface="ＭＳ 明朝" panose="02020609040205080304" pitchFamily="17" charset="-128"/>
              </a:rPr>
              <a:t>同	井村　裕夫	　</a:t>
            </a:r>
          </a:p>
          <a:p>
            <a:pPr marL="0" indent="0">
              <a:buNone/>
            </a:pPr>
            <a:r>
              <a:rPr kumimoji="1" lang="zh-TW" altLang="en-US" dirty="0">
                <a:highlight>
                  <a:srgbClr val="FFFF00"/>
                </a:highlight>
                <a:latin typeface="ＭＳ 明朝" panose="02020609040205080304" pitchFamily="17" charset="-128"/>
                <a:ea typeface="ＭＳ 明朝" panose="02020609040205080304" pitchFamily="17" charset="-128"/>
              </a:rPr>
              <a:t>同	黒田　玲子</a:t>
            </a:r>
            <a:r>
              <a:rPr kumimoji="1" lang="zh-TW" altLang="en-US" dirty="0">
                <a:latin typeface="ＭＳ 明朝" panose="02020609040205080304" pitchFamily="17" charset="-128"/>
                <a:ea typeface="ＭＳ 明朝" panose="02020609040205080304" pitchFamily="17" charset="-128"/>
              </a:rPr>
              <a:t>	　</a:t>
            </a:r>
          </a:p>
          <a:p>
            <a:pPr marL="0" indent="0">
              <a:buNone/>
            </a:pPr>
            <a:r>
              <a:rPr kumimoji="1" lang="zh-TW" altLang="en-US" dirty="0">
                <a:latin typeface="ＭＳ 明朝" panose="02020609040205080304" pitchFamily="17" charset="-128"/>
                <a:ea typeface="ＭＳ 明朝" panose="02020609040205080304" pitchFamily="17" charset="-128"/>
              </a:rPr>
              <a:t>同	桑原　洋	　</a:t>
            </a:r>
          </a:p>
          <a:p>
            <a:pPr marL="0" indent="0">
              <a:buNone/>
            </a:pPr>
            <a:r>
              <a:rPr kumimoji="1" lang="zh-TW" altLang="en-US" dirty="0">
                <a:latin typeface="ＭＳ 明朝" panose="02020609040205080304" pitchFamily="17" charset="-128"/>
                <a:ea typeface="ＭＳ 明朝" panose="02020609040205080304" pitchFamily="17" charset="-128"/>
              </a:rPr>
              <a:t>同	志村　尚子	　</a:t>
            </a:r>
          </a:p>
          <a:p>
            <a:pPr marL="0" indent="0">
              <a:buNone/>
            </a:pPr>
            <a:r>
              <a:rPr kumimoji="1" lang="zh-TW" altLang="en-US" dirty="0">
                <a:latin typeface="ＭＳ 明朝" panose="02020609040205080304" pitchFamily="17" charset="-128"/>
                <a:ea typeface="ＭＳ 明朝" panose="02020609040205080304" pitchFamily="17" charset="-128"/>
              </a:rPr>
              <a:t>同	白川　英樹	　</a:t>
            </a:r>
          </a:p>
          <a:p>
            <a:pPr marL="0" indent="0">
              <a:buNone/>
            </a:pPr>
            <a:r>
              <a:rPr kumimoji="1" lang="zh-TW" altLang="en-US" dirty="0">
                <a:latin typeface="ＭＳ 明朝" panose="02020609040205080304" pitchFamily="17" charset="-128"/>
                <a:ea typeface="ＭＳ 明朝" panose="02020609040205080304" pitchFamily="17" charset="-128"/>
              </a:rPr>
              <a:t>同	前田　勝之助</a:t>
            </a:r>
          </a:p>
        </p:txBody>
      </p:sp>
      <p:sp>
        <p:nvSpPr>
          <p:cNvPr id="7" name="テキスト ボックス 6">
            <a:extLst>
              <a:ext uri="{FF2B5EF4-FFF2-40B4-BE49-F238E27FC236}">
                <a16:creationId xmlns:a16="http://schemas.microsoft.com/office/drawing/2014/main" id="{5C34BEAF-2504-14D2-55AD-27871335CE8D}"/>
              </a:ext>
            </a:extLst>
          </p:cNvPr>
          <p:cNvSpPr txBox="1"/>
          <p:nvPr/>
        </p:nvSpPr>
        <p:spPr>
          <a:xfrm>
            <a:off x="4015945" y="6345964"/>
            <a:ext cx="5647037" cy="369332"/>
          </a:xfrm>
          <a:prstGeom prst="rect">
            <a:avLst/>
          </a:prstGeom>
          <a:noFill/>
        </p:spPr>
        <p:txBody>
          <a:bodyPr wrap="square">
            <a:spAutoFit/>
          </a:bodyPr>
          <a:lstStyle/>
          <a:p>
            <a:pPr marL="0" indent="0">
              <a:buNone/>
            </a:pPr>
            <a:r>
              <a:rPr kumimoji="1" lang="en-US" altLang="ja-JP" dirty="0"/>
              <a:t>https://www8.cao.go.jp/cstp/siryo/giji/giji-si06.html</a:t>
            </a:r>
            <a:endParaRPr kumimoji="1" lang="ja-JP" altLang="en-US" dirty="0"/>
          </a:p>
        </p:txBody>
      </p:sp>
    </p:spTree>
    <p:extLst>
      <p:ext uri="{BB962C8B-B14F-4D97-AF65-F5344CB8AC3E}">
        <p14:creationId xmlns:p14="http://schemas.microsoft.com/office/powerpoint/2010/main" val="1296278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DCFFD4-D482-6AE2-77AB-C4301306DB04}"/>
              </a:ext>
            </a:extLst>
          </p:cNvPr>
          <p:cNvSpPr>
            <a:spLocks noGrp="1"/>
          </p:cNvSpPr>
          <p:nvPr>
            <p:ph type="title"/>
          </p:nvPr>
        </p:nvSpPr>
        <p:spPr>
          <a:xfrm>
            <a:off x="79545" y="241559"/>
            <a:ext cx="9242854" cy="759339"/>
          </a:xfrm>
        </p:spPr>
        <p:txBody>
          <a:bodyPr>
            <a:normAutofit fontScale="90000"/>
          </a:bodyPr>
          <a:lstStyle/>
          <a:p>
            <a:r>
              <a:rPr kumimoji="1" lang="en-US" altLang="ja-JP" dirty="0"/>
              <a:t>Q</a:t>
            </a:r>
            <a:r>
              <a:rPr kumimoji="1" lang="ja-JP" altLang="en-US" dirty="0"/>
              <a:t>　小泉首相の思い出・エピソードは？</a:t>
            </a:r>
          </a:p>
        </p:txBody>
      </p:sp>
      <p:sp>
        <p:nvSpPr>
          <p:cNvPr id="3" name="コンテンツ プレースホルダー 2">
            <a:extLst>
              <a:ext uri="{FF2B5EF4-FFF2-40B4-BE49-F238E27FC236}">
                <a16:creationId xmlns:a16="http://schemas.microsoft.com/office/drawing/2014/main" id="{C5731C1F-8B6E-0430-0AD2-4AA6EDBBCA69}"/>
              </a:ext>
            </a:extLst>
          </p:cNvPr>
          <p:cNvSpPr>
            <a:spLocks noGrp="1"/>
          </p:cNvSpPr>
          <p:nvPr>
            <p:ph idx="1"/>
          </p:nvPr>
        </p:nvSpPr>
        <p:spPr>
          <a:xfrm>
            <a:off x="345989" y="1161536"/>
            <a:ext cx="8600303" cy="5331338"/>
          </a:xfrm>
        </p:spPr>
        <p:txBody>
          <a:bodyPr/>
          <a:lstStyle/>
          <a:p>
            <a:endParaRPr kumimoji="1" lang="ja-JP" altLang="en-US" dirty="0"/>
          </a:p>
        </p:txBody>
      </p:sp>
    </p:spTree>
    <p:extLst>
      <p:ext uri="{BB962C8B-B14F-4D97-AF65-F5344CB8AC3E}">
        <p14:creationId xmlns:p14="http://schemas.microsoft.com/office/powerpoint/2010/main" val="2782344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DCFFD4-D482-6AE2-77AB-C4301306DB04}"/>
              </a:ext>
            </a:extLst>
          </p:cNvPr>
          <p:cNvSpPr>
            <a:spLocks noGrp="1"/>
          </p:cNvSpPr>
          <p:nvPr>
            <p:ph type="title"/>
          </p:nvPr>
        </p:nvSpPr>
        <p:spPr>
          <a:xfrm>
            <a:off x="172994" y="301367"/>
            <a:ext cx="9144000" cy="759339"/>
          </a:xfrm>
        </p:spPr>
        <p:txBody>
          <a:bodyPr>
            <a:normAutofit fontScale="90000"/>
          </a:bodyPr>
          <a:lstStyle/>
          <a:p>
            <a:r>
              <a:rPr kumimoji="1" lang="en-US" altLang="ja-JP" dirty="0"/>
              <a:t>Q</a:t>
            </a:r>
            <a:r>
              <a:rPr kumimoji="1" lang="ja-JP" altLang="en-US" dirty="0"/>
              <a:t>尾身大臣の思い出・エピソードは？</a:t>
            </a:r>
          </a:p>
        </p:txBody>
      </p:sp>
      <p:sp>
        <p:nvSpPr>
          <p:cNvPr id="3" name="コンテンツ プレースホルダー 2">
            <a:extLst>
              <a:ext uri="{FF2B5EF4-FFF2-40B4-BE49-F238E27FC236}">
                <a16:creationId xmlns:a16="http://schemas.microsoft.com/office/drawing/2014/main" id="{C5731C1F-8B6E-0430-0AD2-4AA6EDBBCA69}"/>
              </a:ext>
            </a:extLst>
          </p:cNvPr>
          <p:cNvSpPr>
            <a:spLocks noGrp="1"/>
          </p:cNvSpPr>
          <p:nvPr>
            <p:ph idx="1"/>
          </p:nvPr>
        </p:nvSpPr>
        <p:spPr>
          <a:xfrm>
            <a:off x="284205" y="1371600"/>
            <a:ext cx="8550876" cy="4805363"/>
          </a:xfrm>
        </p:spPr>
        <p:txBody>
          <a:bodyPr/>
          <a:lstStyle/>
          <a:p>
            <a:endParaRPr kumimoji="1" lang="ja-JP" altLang="en-US" dirty="0"/>
          </a:p>
        </p:txBody>
      </p:sp>
    </p:spTree>
    <p:extLst>
      <p:ext uri="{BB962C8B-B14F-4D97-AF65-F5344CB8AC3E}">
        <p14:creationId xmlns:p14="http://schemas.microsoft.com/office/powerpoint/2010/main" val="2949345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51283-1EF5-87C5-2BF2-00B1D4B9E022}"/>
              </a:ext>
            </a:extLst>
          </p:cNvPr>
          <p:cNvSpPr>
            <a:spLocks noGrp="1"/>
          </p:cNvSpPr>
          <p:nvPr>
            <p:ph type="title"/>
          </p:nvPr>
        </p:nvSpPr>
        <p:spPr>
          <a:xfrm>
            <a:off x="512063" y="448256"/>
            <a:ext cx="8600302" cy="573988"/>
          </a:xfrm>
        </p:spPr>
        <p:txBody>
          <a:bodyPr>
            <a:normAutofit fontScale="90000"/>
          </a:bodyPr>
          <a:lstStyle/>
          <a:p>
            <a:r>
              <a:rPr kumimoji="1" lang="ja-JP" altLang="en-US" dirty="0"/>
              <a:t>尾身幸次・科学技術政策担当大臣</a:t>
            </a:r>
          </a:p>
        </p:txBody>
      </p:sp>
      <p:pic>
        <p:nvPicPr>
          <p:cNvPr id="4098" name="Picture 2">
            <a:extLst>
              <a:ext uri="{FF2B5EF4-FFF2-40B4-BE49-F238E27FC236}">
                <a16:creationId xmlns:a16="http://schemas.microsoft.com/office/drawing/2014/main" id="{49F10917-69A3-5A31-8032-616808B0F79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89158" y="1400753"/>
            <a:ext cx="3095625" cy="45243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F84306E-466C-FFA0-1215-49E1B6FAD589}"/>
              </a:ext>
            </a:extLst>
          </p:cNvPr>
          <p:cNvSpPr txBox="1"/>
          <p:nvPr/>
        </p:nvSpPr>
        <p:spPr>
          <a:xfrm>
            <a:off x="789158" y="6176963"/>
            <a:ext cx="4572000" cy="369332"/>
          </a:xfrm>
          <a:prstGeom prst="rect">
            <a:avLst/>
          </a:prstGeom>
          <a:noFill/>
        </p:spPr>
        <p:txBody>
          <a:bodyPr wrap="square">
            <a:spAutoFit/>
          </a:bodyPr>
          <a:lstStyle/>
          <a:p>
            <a:pPr algn="l"/>
            <a:r>
              <a:rPr lang="en-US" altLang="ja-JP" b="1" i="0" dirty="0">
                <a:solidFill>
                  <a:srgbClr val="565959"/>
                </a:solidFill>
                <a:effectLst/>
                <a:latin typeface="Hiragino Kaku Gothic ProN"/>
              </a:rPr>
              <a:t>1996</a:t>
            </a:r>
            <a:r>
              <a:rPr lang="ja-JP" altLang="en-US" b="1" i="0" dirty="0">
                <a:solidFill>
                  <a:srgbClr val="565959"/>
                </a:solidFill>
                <a:effectLst/>
                <a:latin typeface="Hiragino Kaku Gothic ProN"/>
              </a:rPr>
              <a:t>年</a:t>
            </a:r>
            <a:endParaRPr lang="ja-JP" altLang="en-US" b="1" i="0" dirty="0">
              <a:solidFill>
                <a:srgbClr val="0F1111"/>
              </a:solidFill>
              <a:effectLst/>
              <a:latin typeface="Hiragino Kaku Gothic ProN"/>
            </a:endParaRPr>
          </a:p>
        </p:txBody>
      </p:sp>
      <p:pic>
        <p:nvPicPr>
          <p:cNvPr id="4100" name="Picture 4">
            <a:extLst>
              <a:ext uri="{FF2B5EF4-FFF2-40B4-BE49-F238E27FC236}">
                <a16:creationId xmlns:a16="http://schemas.microsoft.com/office/drawing/2014/main" id="{7262B0A6-E092-F307-5BDD-C5AE5E6B126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12214" y="1400753"/>
            <a:ext cx="3182608" cy="453975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F1F03992-E5E5-8BA1-852D-C6A393286350}"/>
              </a:ext>
            </a:extLst>
          </p:cNvPr>
          <p:cNvSpPr txBox="1"/>
          <p:nvPr/>
        </p:nvSpPr>
        <p:spPr>
          <a:xfrm>
            <a:off x="7043352" y="6123541"/>
            <a:ext cx="1050324" cy="369332"/>
          </a:xfrm>
          <a:prstGeom prst="rect">
            <a:avLst/>
          </a:prstGeom>
          <a:noFill/>
        </p:spPr>
        <p:txBody>
          <a:bodyPr wrap="square">
            <a:spAutoFit/>
          </a:bodyPr>
          <a:lstStyle/>
          <a:p>
            <a:pPr algn="l"/>
            <a:r>
              <a:rPr lang="en-US" altLang="ja-JP" b="1" i="0" dirty="0">
                <a:solidFill>
                  <a:srgbClr val="565959"/>
                </a:solidFill>
                <a:effectLst/>
                <a:latin typeface="Hiragino Kaku Gothic ProN"/>
              </a:rPr>
              <a:t>2003</a:t>
            </a:r>
            <a:r>
              <a:rPr lang="ja-JP" altLang="en-US" b="1" i="0" dirty="0">
                <a:solidFill>
                  <a:srgbClr val="565959"/>
                </a:solidFill>
                <a:effectLst/>
                <a:latin typeface="Hiragino Kaku Gothic ProN"/>
              </a:rPr>
              <a:t>年</a:t>
            </a:r>
            <a:endParaRPr lang="ja-JP" altLang="en-US" b="1" i="0" dirty="0">
              <a:solidFill>
                <a:srgbClr val="0F1111"/>
              </a:solidFill>
              <a:effectLst/>
              <a:latin typeface="Hiragino Kaku Gothic ProN"/>
            </a:endParaRPr>
          </a:p>
        </p:txBody>
      </p:sp>
    </p:spTree>
    <p:extLst>
      <p:ext uri="{BB962C8B-B14F-4D97-AF65-F5344CB8AC3E}">
        <p14:creationId xmlns:p14="http://schemas.microsoft.com/office/powerpoint/2010/main" val="3893908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2FD61B-AA62-438A-8CC8-D97B8CE5BF95}"/>
              </a:ext>
            </a:extLst>
          </p:cNvPr>
          <p:cNvSpPr>
            <a:spLocks noGrp="1"/>
          </p:cNvSpPr>
          <p:nvPr>
            <p:ph type="title"/>
          </p:nvPr>
        </p:nvSpPr>
        <p:spPr>
          <a:xfrm>
            <a:off x="628650" y="365127"/>
            <a:ext cx="7886700" cy="701674"/>
          </a:xfrm>
        </p:spPr>
        <p:txBody>
          <a:bodyPr/>
          <a:lstStyle/>
          <a:p>
            <a:r>
              <a:rPr kumimoji="1" lang="ja-JP" altLang="en-US" dirty="0"/>
              <a:t>科学技術基本法のコンセプト</a:t>
            </a:r>
          </a:p>
        </p:txBody>
      </p:sp>
      <p:sp>
        <p:nvSpPr>
          <p:cNvPr id="4" name="コンテンツ プレースホルダー 3">
            <a:extLst>
              <a:ext uri="{FF2B5EF4-FFF2-40B4-BE49-F238E27FC236}">
                <a16:creationId xmlns:a16="http://schemas.microsoft.com/office/drawing/2014/main" id="{01FA5E0E-E655-489D-8974-0CE27935A882}"/>
              </a:ext>
            </a:extLst>
          </p:cNvPr>
          <p:cNvSpPr>
            <a:spLocks noGrp="1"/>
          </p:cNvSpPr>
          <p:nvPr>
            <p:ph sz="half" idx="2"/>
          </p:nvPr>
        </p:nvSpPr>
        <p:spPr>
          <a:xfrm>
            <a:off x="0" y="1400176"/>
            <a:ext cx="9277350" cy="5457824"/>
          </a:xfrm>
        </p:spPr>
        <p:txBody>
          <a:bodyPr>
            <a:normAutofit fontScale="77500" lnSpcReduction="20000"/>
          </a:bodyPr>
          <a:lstStyle/>
          <a:p>
            <a:r>
              <a:rPr lang="ja-JP" altLang="en-US" dirty="0"/>
              <a:t>「わが国の科学技術の水準の向上を図り、経済社会の発展と国民の福祉の向上に寄与する」</a:t>
            </a:r>
            <a:endParaRPr lang="en-US" altLang="ja-JP" dirty="0"/>
          </a:p>
          <a:p>
            <a:pPr marL="0" indent="0">
              <a:buNone/>
            </a:pPr>
            <a:r>
              <a:rPr lang="ja-JP" altLang="en-US" dirty="0"/>
              <a:t>→政府に予算確保の努力を義務づけ（⇔大蔵省）</a:t>
            </a:r>
            <a:endParaRPr lang="en-US" altLang="ja-JP" dirty="0"/>
          </a:p>
          <a:p>
            <a:pPr marL="0" indent="0">
              <a:buNone/>
            </a:pPr>
            <a:endParaRPr lang="en-US" altLang="ja-JP" dirty="0"/>
          </a:p>
          <a:p>
            <a:r>
              <a:rPr lang="ja-JP" altLang="en-US" dirty="0"/>
              <a:t>政府が</a:t>
            </a:r>
            <a:r>
              <a:rPr lang="ja-JP" altLang="en-US" dirty="0">
                <a:solidFill>
                  <a:srgbClr val="FF0000"/>
                </a:solidFill>
              </a:rPr>
              <a:t>「科学技術基本計画」</a:t>
            </a:r>
            <a:r>
              <a:rPr lang="ja-JP" altLang="en-US" dirty="0"/>
              <a:t>を策定する</a:t>
            </a:r>
            <a:endParaRPr lang="en-US" altLang="ja-JP" dirty="0"/>
          </a:p>
          <a:p>
            <a:pPr marL="0" indent="0">
              <a:buNone/>
            </a:pPr>
            <a:r>
              <a:rPr lang="ja-JP" altLang="en-US" dirty="0"/>
              <a:t>＝科学技術振興のための総合的かつ計画的な推進を図る</a:t>
            </a:r>
            <a:endParaRPr lang="en-US" altLang="ja-JP" dirty="0"/>
          </a:p>
          <a:p>
            <a:pPr marL="0" indent="0">
              <a:buNone/>
            </a:pPr>
            <a:r>
              <a:rPr lang="ja-JP" altLang="en-US" dirty="0"/>
              <a:t>＝今後</a:t>
            </a:r>
            <a:r>
              <a:rPr lang="en-US" altLang="ja-JP" dirty="0"/>
              <a:t>10</a:t>
            </a:r>
            <a:r>
              <a:rPr lang="ja-JP" altLang="en-US" dirty="0"/>
              <a:t>年を見通した</a:t>
            </a:r>
            <a:r>
              <a:rPr lang="en-US" altLang="ja-JP" dirty="0">
                <a:solidFill>
                  <a:srgbClr val="FF0000"/>
                </a:solidFill>
              </a:rPr>
              <a:t>5</a:t>
            </a:r>
            <a:r>
              <a:rPr lang="ja-JP" altLang="en-US" dirty="0">
                <a:solidFill>
                  <a:srgbClr val="FF0000"/>
                </a:solidFill>
              </a:rPr>
              <a:t>年間の計画</a:t>
            </a:r>
            <a:endParaRPr lang="en-US" altLang="ja-JP" dirty="0">
              <a:solidFill>
                <a:srgbClr val="FF0000"/>
              </a:solidFill>
            </a:endParaRPr>
          </a:p>
          <a:p>
            <a:pPr marL="0" indent="0">
              <a:buNone/>
            </a:pPr>
            <a:r>
              <a:rPr lang="ja-JP" altLang="en-US" dirty="0"/>
              <a:t>（閣議決定される計画に</a:t>
            </a:r>
            <a:r>
              <a:rPr lang="ja-JP" altLang="en-US" dirty="0">
                <a:solidFill>
                  <a:srgbClr val="FF0000"/>
                </a:solidFill>
              </a:rPr>
              <a:t>複数年度にわたる予算目標は初</a:t>
            </a:r>
            <a:endParaRPr lang="en-US" altLang="ja-JP" dirty="0">
              <a:solidFill>
                <a:srgbClr val="FF0000"/>
              </a:solidFill>
            </a:endParaRPr>
          </a:p>
          <a:p>
            <a:pPr marL="0" indent="0">
              <a:buNone/>
            </a:pPr>
            <a:r>
              <a:rPr lang="ja-JP" altLang="en-US" dirty="0">
                <a:solidFill>
                  <a:srgbClr val="FF0000"/>
                </a:solidFill>
              </a:rPr>
              <a:t>　　</a:t>
            </a:r>
            <a:r>
              <a:rPr lang="ja-JP" altLang="en-US" dirty="0"/>
              <a:t>⇔日本政府の伝統的な単年度決算主義）</a:t>
            </a:r>
            <a:endParaRPr lang="en-US" altLang="ja-JP" dirty="0"/>
          </a:p>
          <a:p>
            <a:endParaRPr lang="en-US" altLang="ja-JP" dirty="0"/>
          </a:p>
          <a:p>
            <a:endParaRPr lang="en-US" altLang="ja-JP" dirty="0"/>
          </a:p>
          <a:p>
            <a:r>
              <a:rPr lang="ja-JP" altLang="en-US" dirty="0"/>
              <a:t>策定にあたっては、</a:t>
            </a:r>
            <a:r>
              <a:rPr lang="ja-JP" altLang="en-US" dirty="0">
                <a:solidFill>
                  <a:srgbClr val="FF0000"/>
                </a:solidFill>
              </a:rPr>
              <a:t>科学技術会議（→</a:t>
            </a:r>
            <a:r>
              <a:rPr lang="en-US" altLang="ja-JP" dirty="0">
                <a:solidFill>
                  <a:srgbClr val="FF0000"/>
                </a:solidFill>
              </a:rPr>
              <a:t>CSTP</a:t>
            </a:r>
            <a:r>
              <a:rPr lang="ja-JP" altLang="en-US" dirty="0">
                <a:solidFill>
                  <a:srgbClr val="FF0000"/>
                </a:solidFill>
              </a:rPr>
              <a:t> →</a:t>
            </a:r>
            <a:r>
              <a:rPr lang="en-US" altLang="ja-JP" dirty="0">
                <a:solidFill>
                  <a:srgbClr val="FF0000"/>
                </a:solidFill>
              </a:rPr>
              <a:t>CSTI</a:t>
            </a:r>
            <a:r>
              <a:rPr lang="ja-JP" altLang="en-US" dirty="0">
                <a:solidFill>
                  <a:srgbClr val="FF0000"/>
                </a:solidFill>
              </a:rPr>
              <a:t>）</a:t>
            </a:r>
            <a:r>
              <a:rPr lang="ja-JP" altLang="en-US" dirty="0"/>
              <a:t>での議論を経る</a:t>
            </a:r>
            <a:endParaRPr lang="en-US" altLang="ja-JP" dirty="0"/>
          </a:p>
          <a:p>
            <a:pPr marL="0" indent="0">
              <a:buNone/>
            </a:pPr>
            <a:r>
              <a:rPr lang="ja-JP" altLang="en-US" dirty="0"/>
              <a:t>＊</a:t>
            </a:r>
            <a:r>
              <a:rPr lang="ja-JP" altLang="en-US" dirty="0">
                <a:solidFill>
                  <a:srgbClr val="00B0F0"/>
                </a:solidFill>
              </a:rPr>
              <a:t>日本学術会議</a:t>
            </a:r>
            <a:r>
              <a:rPr lang="ja-JP" altLang="en-US" dirty="0"/>
              <a:t>の会長が参加</a:t>
            </a:r>
            <a:endParaRPr lang="en-US" altLang="ja-JP" dirty="0"/>
          </a:p>
          <a:p>
            <a:pPr marL="0" indent="0">
              <a:buNone/>
            </a:pPr>
            <a:r>
              <a:rPr lang="ja-JP" altLang="en-US" dirty="0"/>
              <a:t>＝</a:t>
            </a:r>
            <a:r>
              <a:rPr lang="ja-JP" altLang="en-US" dirty="0">
                <a:solidFill>
                  <a:srgbClr val="FF0000"/>
                </a:solidFill>
              </a:rPr>
              <a:t>科学技術会議（ →</a:t>
            </a:r>
            <a:r>
              <a:rPr lang="en-US" altLang="ja-JP" dirty="0">
                <a:solidFill>
                  <a:srgbClr val="FF0000"/>
                </a:solidFill>
              </a:rPr>
              <a:t>CSTP</a:t>
            </a:r>
            <a:r>
              <a:rPr lang="ja-JP" altLang="en-US" dirty="0">
                <a:solidFill>
                  <a:srgbClr val="FF0000"/>
                </a:solidFill>
              </a:rPr>
              <a:t> →</a:t>
            </a:r>
            <a:r>
              <a:rPr lang="en-US" altLang="ja-JP" dirty="0">
                <a:solidFill>
                  <a:srgbClr val="FF0000"/>
                </a:solidFill>
              </a:rPr>
              <a:t>CSTI </a:t>
            </a:r>
            <a:r>
              <a:rPr lang="ja-JP" altLang="en-US" dirty="0">
                <a:solidFill>
                  <a:srgbClr val="FF0000"/>
                </a:solidFill>
              </a:rPr>
              <a:t>）</a:t>
            </a:r>
            <a:r>
              <a:rPr lang="ja-JP" altLang="en-US" dirty="0"/>
              <a:t>は政策形成、</a:t>
            </a:r>
            <a:endParaRPr lang="en-US" altLang="ja-JP" dirty="0"/>
          </a:p>
          <a:p>
            <a:pPr marL="0" indent="0">
              <a:buNone/>
            </a:pPr>
            <a:r>
              <a:rPr lang="ja-JP" altLang="en-US" dirty="0"/>
              <a:t>　</a:t>
            </a:r>
            <a:r>
              <a:rPr lang="ja-JP" altLang="en-US" dirty="0">
                <a:solidFill>
                  <a:srgbClr val="00B0F0"/>
                </a:solidFill>
              </a:rPr>
              <a:t>日本学術会議</a:t>
            </a:r>
            <a:r>
              <a:rPr lang="ja-JP" altLang="en-US" dirty="0"/>
              <a:t>は政策提言</a:t>
            </a:r>
            <a:endParaRPr lang="en-US" altLang="ja-JP" dirty="0"/>
          </a:p>
          <a:p>
            <a:pPr marL="0" indent="0">
              <a:buNone/>
            </a:pPr>
            <a:endParaRPr lang="ja-JP" altLang="en-US" dirty="0"/>
          </a:p>
        </p:txBody>
      </p:sp>
      <p:sp>
        <p:nvSpPr>
          <p:cNvPr id="5" name="テキスト ボックス 4">
            <a:extLst>
              <a:ext uri="{FF2B5EF4-FFF2-40B4-BE49-F238E27FC236}">
                <a16:creationId xmlns:a16="http://schemas.microsoft.com/office/drawing/2014/main" id="{29EFE73D-6666-48F7-8449-A80E3B06CC77}"/>
              </a:ext>
            </a:extLst>
          </p:cNvPr>
          <p:cNvSpPr txBox="1"/>
          <p:nvPr/>
        </p:nvSpPr>
        <p:spPr>
          <a:xfrm>
            <a:off x="5819775" y="4412218"/>
            <a:ext cx="4572000" cy="369332"/>
          </a:xfrm>
          <a:prstGeom prst="rect">
            <a:avLst/>
          </a:prstGeom>
          <a:noFill/>
        </p:spPr>
        <p:txBody>
          <a:bodyPr wrap="square">
            <a:spAutoFit/>
          </a:bodyPr>
          <a:lstStyle/>
          <a:p>
            <a:r>
              <a:rPr lang="en-US" altLang="ja-JP" dirty="0"/>
              <a:t>(『</a:t>
            </a:r>
            <a:r>
              <a:rPr lang="ja-JP" altLang="en-US" dirty="0"/>
              <a:t>誰が科学を殺すのか</a:t>
            </a:r>
            <a:r>
              <a:rPr lang="en-US" altLang="ja-JP" dirty="0"/>
              <a:t>』p.168)</a:t>
            </a:r>
            <a:endParaRPr lang="ja-JP" altLang="en-US" dirty="0"/>
          </a:p>
        </p:txBody>
      </p:sp>
    </p:spTree>
    <p:extLst>
      <p:ext uri="{BB962C8B-B14F-4D97-AF65-F5344CB8AC3E}">
        <p14:creationId xmlns:p14="http://schemas.microsoft.com/office/powerpoint/2010/main" val="55621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additive="base">
                                        <p:cTn id="5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A27588-5E15-4B97-9B28-F81D240ED360}"/>
              </a:ext>
            </a:extLst>
          </p:cNvPr>
          <p:cNvSpPr>
            <a:spLocks noGrp="1"/>
          </p:cNvSpPr>
          <p:nvPr>
            <p:ph type="title"/>
          </p:nvPr>
        </p:nvSpPr>
        <p:spPr>
          <a:xfrm>
            <a:off x="628650" y="155359"/>
            <a:ext cx="7886700" cy="646928"/>
          </a:xfrm>
        </p:spPr>
        <p:txBody>
          <a:bodyPr>
            <a:normAutofit fontScale="90000"/>
          </a:bodyPr>
          <a:lstStyle/>
          <a:p>
            <a:r>
              <a:rPr lang="ja-JP" altLang="en-US" dirty="0"/>
              <a:t>（科学技術基本法の制定の経過）</a:t>
            </a:r>
          </a:p>
        </p:txBody>
      </p:sp>
      <p:sp>
        <p:nvSpPr>
          <p:cNvPr id="6" name="コンテンツ プレースホルダー 5">
            <a:extLst>
              <a:ext uri="{FF2B5EF4-FFF2-40B4-BE49-F238E27FC236}">
                <a16:creationId xmlns:a16="http://schemas.microsoft.com/office/drawing/2014/main" id="{0BF9A522-112B-4E97-9DC1-D9DD47791FE1}"/>
              </a:ext>
            </a:extLst>
          </p:cNvPr>
          <p:cNvSpPr>
            <a:spLocks noGrp="1"/>
          </p:cNvSpPr>
          <p:nvPr>
            <p:ph idx="1"/>
          </p:nvPr>
        </p:nvSpPr>
        <p:spPr>
          <a:xfrm>
            <a:off x="91440" y="1006472"/>
            <a:ext cx="9052560" cy="6055713"/>
          </a:xfrm>
        </p:spPr>
        <p:txBody>
          <a:bodyPr>
            <a:normAutofit fontScale="85000" lnSpcReduction="20000"/>
          </a:bodyPr>
          <a:lstStyle/>
          <a:p>
            <a:pPr marL="0" indent="0">
              <a:buNone/>
            </a:pPr>
            <a:r>
              <a:rPr lang="ja-JP" altLang="en-US" dirty="0"/>
              <a:t>＝自民党の</a:t>
            </a:r>
            <a:r>
              <a:rPr lang="ja-JP" altLang="en-US" dirty="0">
                <a:solidFill>
                  <a:srgbClr val="FF0000"/>
                </a:solidFill>
              </a:rPr>
              <a:t>尾身幸次</a:t>
            </a:r>
            <a:r>
              <a:rPr lang="ja-JP" altLang="en-US" dirty="0"/>
              <a:t>議員を中心とする議員立法で成立</a:t>
            </a:r>
            <a:endParaRPr lang="en-US" altLang="ja-JP" dirty="0"/>
          </a:p>
          <a:p>
            <a:pPr marL="0" indent="0">
              <a:buNone/>
            </a:pPr>
            <a:r>
              <a:rPr lang="ja-JP" altLang="en-US" dirty="0"/>
              <a:t>（</a:t>
            </a:r>
            <a:r>
              <a:rPr lang="ja-JP" altLang="en-US" dirty="0">
                <a:solidFill>
                  <a:srgbClr val="FF0000"/>
                </a:solidFill>
              </a:rPr>
              <a:t>尾身</a:t>
            </a:r>
            <a:r>
              <a:rPr lang="ja-JP" altLang="en-US" dirty="0"/>
              <a:t>氏＝</a:t>
            </a:r>
            <a:r>
              <a:rPr lang="ja-JP" altLang="en-US" dirty="0">
                <a:solidFill>
                  <a:srgbClr val="FF0000"/>
                </a:solidFill>
              </a:rPr>
              <a:t>通産省出身</a:t>
            </a:r>
            <a:r>
              <a:rPr lang="ja-JP" altLang="en-US" dirty="0"/>
              <a:t>で科学技術庁に出向経験もあり）</a:t>
            </a:r>
            <a:endParaRPr lang="en-US" altLang="ja-JP" dirty="0"/>
          </a:p>
          <a:p>
            <a:pPr marL="0" indent="0">
              <a:buNone/>
            </a:pPr>
            <a:endParaRPr lang="en-US" altLang="ja-JP" dirty="0"/>
          </a:p>
          <a:p>
            <a:pPr marL="0" indent="0">
              <a:buNone/>
            </a:pPr>
            <a:r>
              <a:rPr lang="en-US" altLang="ja-JP" dirty="0"/>
              <a:t>1993</a:t>
            </a:r>
            <a:r>
              <a:rPr lang="ja-JP" altLang="en-US" dirty="0"/>
              <a:t>年、自民党が野党に。橋本龍太郎・自民党政務調査会会長が、政務調査会の各部会に議員立法の検討を指示。</a:t>
            </a:r>
            <a:endParaRPr lang="en-US" altLang="ja-JP" dirty="0"/>
          </a:p>
          <a:p>
            <a:pPr marL="0" indent="0">
              <a:buNone/>
            </a:pPr>
            <a:r>
              <a:rPr lang="ja-JP" altLang="en-US" dirty="0">
                <a:solidFill>
                  <a:srgbClr val="FF0000"/>
                </a:solidFill>
              </a:rPr>
              <a:t>尾身</a:t>
            </a:r>
            <a:r>
              <a:rPr lang="ja-JP" altLang="en-US" dirty="0"/>
              <a:t>氏は自民党政務調査会の科学技術部会長</a:t>
            </a:r>
            <a:endParaRPr lang="en-US" altLang="ja-JP" dirty="0"/>
          </a:p>
          <a:p>
            <a:pPr marL="0" indent="0">
              <a:buNone/>
            </a:pPr>
            <a:r>
              <a:rPr lang="ja-JP" altLang="en-US" dirty="0"/>
              <a:t>↓</a:t>
            </a:r>
            <a:endParaRPr lang="en-US" altLang="ja-JP" dirty="0"/>
          </a:p>
          <a:p>
            <a:pPr marL="0" indent="0">
              <a:buNone/>
            </a:pPr>
            <a:r>
              <a:rPr lang="en-US" altLang="ja-JP" dirty="0"/>
              <a:t>1994</a:t>
            </a:r>
            <a:r>
              <a:rPr lang="ja-JP" altLang="en-US" dirty="0"/>
              <a:t>年</a:t>
            </a:r>
            <a:r>
              <a:rPr lang="en-US" altLang="ja-JP" dirty="0"/>
              <a:t>3</a:t>
            </a:r>
            <a:r>
              <a:rPr lang="ja-JP" altLang="en-US" dirty="0"/>
              <a:t>月から検討開始</a:t>
            </a:r>
            <a:endParaRPr lang="en-US" altLang="ja-JP" dirty="0"/>
          </a:p>
          <a:p>
            <a:pPr marL="0" indent="0">
              <a:buNone/>
            </a:pPr>
            <a:r>
              <a:rPr lang="en-US" altLang="ja-JP" dirty="0"/>
              <a:t>1994</a:t>
            </a:r>
            <a:r>
              <a:rPr lang="ja-JP" altLang="en-US" dirty="0"/>
              <a:t>年</a:t>
            </a:r>
            <a:r>
              <a:rPr lang="en-US" altLang="ja-JP" dirty="0"/>
              <a:t>6</a:t>
            </a:r>
            <a:r>
              <a:rPr lang="ja-JP" altLang="en-US" dirty="0"/>
              <a:t>月、村山内閣（自社さ政権）が発足</a:t>
            </a:r>
            <a:endParaRPr lang="en-US" altLang="ja-JP" dirty="0"/>
          </a:p>
          <a:p>
            <a:pPr marL="0" indent="0">
              <a:buNone/>
            </a:pPr>
            <a:r>
              <a:rPr lang="ja-JP" altLang="en-US" dirty="0"/>
              <a:t>超党派の「科学技術と政策の会」からも支援</a:t>
            </a:r>
            <a:endParaRPr lang="en-US" altLang="ja-JP" dirty="0"/>
          </a:p>
          <a:p>
            <a:pPr marL="0" indent="0">
              <a:buNone/>
            </a:pPr>
            <a:r>
              <a:rPr lang="ja-JP" altLang="en-US" dirty="0"/>
              <a:t>↓</a:t>
            </a:r>
            <a:endParaRPr lang="en-US" altLang="ja-JP" dirty="0"/>
          </a:p>
          <a:p>
            <a:pPr marL="0" indent="0">
              <a:buNone/>
            </a:pPr>
            <a:r>
              <a:rPr lang="en-US" altLang="ja-JP" dirty="0"/>
              <a:t>1995</a:t>
            </a:r>
            <a:r>
              <a:rPr lang="ja-JP" altLang="en-US" dirty="0"/>
              <a:t>年</a:t>
            </a:r>
            <a:r>
              <a:rPr lang="en-US" altLang="ja-JP" dirty="0"/>
              <a:t>10</a:t>
            </a:r>
            <a:r>
              <a:rPr lang="ja-JP" altLang="en-US" dirty="0"/>
              <a:t>月、国会で可決</a:t>
            </a:r>
            <a:endParaRPr lang="en-US" altLang="ja-JP" dirty="0"/>
          </a:p>
          <a:p>
            <a:pPr marL="0" indent="0" algn="r">
              <a:buNone/>
            </a:pPr>
            <a:r>
              <a:rPr lang="ja-JP" altLang="en-US" dirty="0"/>
              <a:t>（</a:t>
            </a:r>
            <a:r>
              <a:rPr lang="ja-JP" altLang="en-US" dirty="0">
                <a:solidFill>
                  <a:srgbClr val="FF0000"/>
                </a:solidFill>
              </a:rPr>
              <a:t>尾身幸次</a:t>
            </a:r>
            <a:r>
              <a:rPr lang="en-US" altLang="ja-JP" dirty="0"/>
              <a:t>『</a:t>
            </a:r>
            <a:r>
              <a:rPr lang="ja-JP" altLang="en-US" dirty="0">
                <a:solidFill>
                  <a:srgbClr val="00B0F0"/>
                </a:solidFill>
              </a:rPr>
              <a:t>科学技術立国論</a:t>
            </a:r>
            <a:r>
              <a:rPr lang="en-US" altLang="ja-JP" dirty="0"/>
              <a:t>』</a:t>
            </a:r>
            <a:r>
              <a:rPr lang="ja-JP" altLang="en-US" dirty="0"/>
              <a:t>読売新聞社）</a:t>
            </a:r>
            <a:endParaRPr lang="en-US" altLang="ja-JP" dirty="0"/>
          </a:p>
          <a:p>
            <a:pPr marL="0" indent="0">
              <a:buNone/>
            </a:pPr>
            <a:r>
              <a:rPr lang="ja-JP" altLang="en-US" dirty="0"/>
              <a:t>＊自民党の</a:t>
            </a:r>
            <a:r>
              <a:rPr lang="ja-JP" altLang="en-US" dirty="0">
                <a:solidFill>
                  <a:srgbClr val="00B0F0"/>
                </a:solidFill>
              </a:rPr>
              <a:t>科学技術創造立国</a:t>
            </a:r>
            <a:r>
              <a:rPr lang="ja-JP" altLang="en-US" dirty="0"/>
              <a:t>調査会に</a:t>
            </a:r>
            <a:r>
              <a:rPr lang="ja-JP" altLang="en-US" dirty="0">
                <a:solidFill>
                  <a:srgbClr val="FF0000"/>
                </a:solidFill>
              </a:rPr>
              <a:t>尾身</a:t>
            </a:r>
            <a:r>
              <a:rPr lang="ja-JP" altLang="en-US" dirty="0"/>
              <a:t>、山崎拓、加藤紘一</a:t>
            </a:r>
            <a:endParaRPr lang="en-US" altLang="ja-JP" dirty="0"/>
          </a:p>
          <a:p>
            <a:pPr marL="0" indent="0" algn="r">
              <a:buNone/>
            </a:pPr>
            <a:r>
              <a:rPr lang="ja-JP" altLang="en-US" dirty="0"/>
              <a:t>（</a:t>
            </a:r>
            <a:r>
              <a:rPr lang="en-US" altLang="ja-JP" dirty="0"/>
              <a:t>『</a:t>
            </a:r>
            <a:r>
              <a:rPr lang="ja-JP" altLang="en-US" dirty="0"/>
              <a:t>誰が科学を殺すのか</a:t>
            </a:r>
            <a:r>
              <a:rPr lang="en-US" altLang="ja-JP" dirty="0"/>
              <a:t>』</a:t>
            </a:r>
            <a:r>
              <a:rPr lang="ja-JP" altLang="en-US" dirty="0"/>
              <a:t>毎日新聞出版</a:t>
            </a:r>
            <a:r>
              <a:rPr lang="en-US" altLang="ja-JP" dirty="0"/>
              <a:t>p.208</a:t>
            </a:r>
            <a:r>
              <a:rPr lang="ja-JP" altLang="en-US" dirty="0"/>
              <a:t>）</a:t>
            </a:r>
          </a:p>
        </p:txBody>
      </p:sp>
    </p:spTree>
    <p:extLst>
      <p:ext uri="{BB962C8B-B14F-4D97-AF65-F5344CB8AC3E}">
        <p14:creationId xmlns:p14="http://schemas.microsoft.com/office/powerpoint/2010/main" val="164806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 calcmode="lin" valueType="num">
                                      <p:cBhvr additive="base">
                                        <p:cTn id="1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 calcmode="lin" valueType="num">
                                      <p:cBhvr additive="base">
                                        <p:cTn id="2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 calcmode="lin" valueType="num">
                                      <p:cBhvr additive="base">
                                        <p:cTn id="3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 calcmode="lin" valueType="num">
                                      <p:cBhvr additive="base">
                                        <p:cTn id="4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 calcmode="lin" valueType="num">
                                      <p:cBhvr additive="base">
                                        <p:cTn id="4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13" end="13"/>
                                            </p:txEl>
                                          </p:spTgt>
                                        </p:tgtEl>
                                        <p:attrNameLst>
                                          <p:attrName>style.visibility</p:attrName>
                                        </p:attrNameLst>
                                      </p:cBhvr>
                                      <p:to>
                                        <p:strVal val="visible"/>
                                      </p:to>
                                    </p:set>
                                    <p:anim calcmode="lin" valueType="num">
                                      <p:cBhvr additive="base">
                                        <p:cTn id="53"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48E97DF-EE45-6D37-0BA1-999F6763856F}"/>
              </a:ext>
            </a:extLst>
          </p:cNvPr>
          <p:cNvSpPr>
            <a:spLocks noGrp="1"/>
          </p:cNvSpPr>
          <p:nvPr>
            <p:ph type="title"/>
          </p:nvPr>
        </p:nvSpPr>
        <p:spPr>
          <a:xfrm>
            <a:off x="628650" y="365127"/>
            <a:ext cx="7886700" cy="587374"/>
          </a:xfrm>
        </p:spPr>
        <p:txBody>
          <a:bodyPr>
            <a:normAutofit fontScale="90000"/>
          </a:bodyPr>
          <a:lstStyle/>
          <a:p>
            <a:r>
              <a:rPr lang="ja-JP" altLang="en-US" dirty="0"/>
              <a:t>科学技術政策への追い風</a:t>
            </a:r>
          </a:p>
        </p:txBody>
      </p:sp>
      <p:sp>
        <p:nvSpPr>
          <p:cNvPr id="8" name="コンテンツ プレースホルダー 7">
            <a:extLst>
              <a:ext uri="{FF2B5EF4-FFF2-40B4-BE49-F238E27FC236}">
                <a16:creationId xmlns:a16="http://schemas.microsoft.com/office/drawing/2014/main" id="{6C1612CB-DF71-4088-0198-1E3BD561803F}"/>
              </a:ext>
            </a:extLst>
          </p:cNvPr>
          <p:cNvSpPr>
            <a:spLocks noGrp="1"/>
          </p:cNvSpPr>
          <p:nvPr>
            <p:ph idx="1"/>
          </p:nvPr>
        </p:nvSpPr>
        <p:spPr>
          <a:xfrm>
            <a:off x="704849" y="1552575"/>
            <a:ext cx="8105775" cy="4648200"/>
          </a:xfrm>
        </p:spPr>
        <p:txBody>
          <a:bodyPr>
            <a:normAutofit/>
          </a:bodyPr>
          <a:lstStyle/>
          <a:p>
            <a:pPr marL="0" indent="0">
              <a:buNone/>
            </a:pPr>
            <a:r>
              <a:rPr lang="ja-JP" altLang="en-US" b="0" i="0" dirty="0">
                <a:solidFill>
                  <a:srgbClr val="3A3A3A"/>
                </a:solidFill>
                <a:effectLst/>
                <a:latin typeface="游ゴシック Medium" panose="020B0500000000000000" pitchFamily="50" charset="-128"/>
                <a:ea typeface="游ゴシック Medium" panose="020B0500000000000000" pitchFamily="50" charset="-128"/>
              </a:rPr>
              <a:t>「８月末で締め切られる０３年度政府予算の概算要求では、既得権化した省庁ごと、事業ごとの配分を崩そうと、新たな仕組みが導入された。</a:t>
            </a:r>
            <a:r>
              <a:rPr lang="ja-JP" altLang="en-US" b="0" i="0" dirty="0">
                <a:solidFill>
                  <a:srgbClr val="00B0F0"/>
                </a:solidFill>
                <a:effectLst/>
                <a:latin typeface="游ゴシック Medium" panose="020B0500000000000000" pitchFamily="50" charset="-128"/>
                <a:ea typeface="游ゴシック Medium" panose="020B0500000000000000" pitchFamily="50" charset="-128"/>
              </a:rPr>
              <a:t>公共投資は最終的に全体で前年度より３％以上減らし、各省が判断する「裁量的経費」は同２％以上減らす</a:t>
            </a:r>
            <a:r>
              <a:rPr lang="ja-JP" altLang="en-US" b="0" i="0" dirty="0">
                <a:solidFill>
                  <a:srgbClr val="3A3A3A"/>
                </a:solidFill>
                <a:effectLst/>
                <a:latin typeface="游ゴシック Medium" panose="020B0500000000000000" pitchFamily="50" charset="-128"/>
                <a:ea typeface="游ゴシック Medium" panose="020B0500000000000000" pitchFamily="50" charset="-128"/>
              </a:rPr>
              <a:t>（略）</a:t>
            </a:r>
            <a:endParaRPr lang="en-US" altLang="ja-JP" b="0" i="0" dirty="0">
              <a:solidFill>
                <a:srgbClr val="3A3A3A"/>
              </a:solidFill>
              <a:effectLst/>
              <a:latin typeface="游ゴシック Medium" panose="020B0500000000000000" pitchFamily="50" charset="-128"/>
              <a:ea typeface="游ゴシック Medium" panose="020B0500000000000000" pitchFamily="50" charset="-128"/>
            </a:endParaRPr>
          </a:p>
          <a:p>
            <a:pPr marL="0" indent="0">
              <a:buNone/>
            </a:pPr>
            <a:r>
              <a:rPr lang="ja-JP" altLang="en-US" b="0" i="0" dirty="0">
                <a:solidFill>
                  <a:srgbClr val="3A3A3A"/>
                </a:solidFill>
                <a:effectLst/>
                <a:latin typeface="游ゴシック Medium" panose="020B0500000000000000" pitchFamily="50" charset="-128"/>
                <a:ea typeface="游ゴシック Medium" panose="020B0500000000000000" pitchFamily="50" charset="-128"/>
              </a:rPr>
              <a:t>他省庁から、早くも</a:t>
            </a:r>
            <a:r>
              <a:rPr lang="ja-JP" altLang="en-US" b="0" i="0" dirty="0">
                <a:solidFill>
                  <a:srgbClr val="FF0000"/>
                </a:solidFill>
                <a:effectLst/>
                <a:latin typeface="游ゴシック Medium" panose="020B0500000000000000" pitchFamily="50" charset="-128"/>
                <a:ea typeface="游ゴシック Medium" panose="020B0500000000000000" pitchFamily="50" charset="-128"/>
              </a:rPr>
              <a:t>「</a:t>
            </a:r>
            <a:r>
              <a:rPr lang="ja-JP" altLang="en-US" i="0" dirty="0">
                <a:solidFill>
                  <a:srgbClr val="FF0000"/>
                </a:solidFill>
                <a:effectLst/>
                <a:latin typeface="游ゴシック Medium" panose="020B0500000000000000" pitchFamily="50" charset="-128"/>
                <a:ea typeface="游ゴシック Medium" panose="020B0500000000000000" pitchFamily="50" charset="-128"/>
              </a:rPr>
              <a:t>勝ち組</a:t>
            </a:r>
            <a:r>
              <a:rPr lang="ja-JP" altLang="en-US" b="0" i="0" dirty="0">
                <a:solidFill>
                  <a:srgbClr val="FF0000"/>
                </a:solidFill>
                <a:effectLst/>
                <a:latin typeface="游ゴシック Medium" panose="020B0500000000000000" pitchFamily="50" charset="-128"/>
                <a:ea typeface="游ゴシック Medium" panose="020B0500000000000000" pitchFamily="50" charset="-128"/>
              </a:rPr>
              <a:t>」とうらやましがられるのが、</a:t>
            </a:r>
            <a:r>
              <a:rPr lang="ja-JP" altLang="en-US" i="0" dirty="0">
                <a:solidFill>
                  <a:srgbClr val="FF0000"/>
                </a:solidFill>
                <a:effectLst/>
                <a:latin typeface="游ゴシック Medium" panose="020B0500000000000000" pitchFamily="50" charset="-128"/>
                <a:ea typeface="游ゴシック Medium" panose="020B0500000000000000" pitchFamily="50" charset="-128"/>
              </a:rPr>
              <a:t>文部科学省</a:t>
            </a:r>
            <a:r>
              <a:rPr lang="ja-JP" altLang="en-US" b="0" i="0" dirty="0">
                <a:solidFill>
                  <a:srgbClr val="FF0000"/>
                </a:solidFill>
                <a:effectLst/>
                <a:latin typeface="游ゴシック Medium" panose="020B0500000000000000" pitchFamily="50" charset="-128"/>
                <a:ea typeface="游ゴシック Medium" panose="020B0500000000000000" pitchFamily="50" charset="-128"/>
              </a:rPr>
              <a:t>の科学技術振興予算</a:t>
            </a:r>
            <a:r>
              <a:rPr lang="ja-JP" altLang="en-US" b="0" i="0" dirty="0">
                <a:solidFill>
                  <a:srgbClr val="3A3A3A"/>
                </a:solidFill>
                <a:effectLst/>
                <a:latin typeface="游ゴシック Medium" panose="020B0500000000000000" pitchFamily="50" charset="-128"/>
                <a:ea typeface="游ゴシック Medium" panose="020B0500000000000000" pitchFamily="50" charset="-128"/>
              </a:rPr>
              <a:t>。抑制基調の概算要求基準で</a:t>
            </a:r>
            <a:r>
              <a:rPr lang="ja-JP" altLang="en-US" b="0" i="0" dirty="0">
                <a:effectLst/>
                <a:latin typeface="游ゴシック Medium" panose="020B0500000000000000" pitchFamily="50" charset="-128"/>
                <a:ea typeface="游ゴシック Medium" panose="020B0500000000000000" pitchFamily="50" charset="-128"/>
              </a:rPr>
              <a:t>唯一、「前年度実績からの２割増しの要望」が認められた</a:t>
            </a:r>
            <a:r>
              <a:rPr lang="ja-JP" altLang="en-US" b="0" i="0" dirty="0">
                <a:solidFill>
                  <a:srgbClr val="3A3A3A"/>
                </a:solidFill>
                <a:effectLst/>
                <a:latin typeface="游ゴシック Medium" panose="020B0500000000000000" pitchFamily="50" charset="-128"/>
                <a:ea typeface="游ゴシック Medium" panose="020B0500000000000000" pitchFamily="50" charset="-128"/>
              </a:rPr>
              <a:t>からだ。」</a:t>
            </a:r>
            <a:br>
              <a:rPr lang="ja-JP" altLang="en-US" dirty="0"/>
            </a:br>
            <a:r>
              <a:rPr lang="ja-JP" altLang="en-US" b="0" i="0" dirty="0">
                <a:solidFill>
                  <a:srgbClr val="3A3A3A"/>
                </a:solidFill>
                <a:effectLst/>
                <a:latin typeface="游ゴシック Medium" panose="020B0500000000000000" pitchFamily="50" charset="-128"/>
                <a:ea typeface="游ゴシック Medium" panose="020B0500000000000000" pitchFamily="50" charset="-128"/>
              </a:rPr>
              <a:t>　</a:t>
            </a:r>
            <a:endParaRPr lang="ja-JP" altLang="en-US" dirty="0"/>
          </a:p>
        </p:txBody>
      </p:sp>
      <p:sp>
        <p:nvSpPr>
          <p:cNvPr id="9" name="タイトル 1">
            <a:extLst>
              <a:ext uri="{FF2B5EF4-FFF2-40B4-BE49-F238E27FC236}">
                <a16:creationId xmlns:a16="http://schemas.microsoft.com/office/drawing/2014/main" id="{8F509403-DC93-7BB4-157A-6EBAD79F9CC6}"/>
              </a:ext>
            </a:extLst>
          </p:cNvPr>
          <p:cNvSpPr txBox="1">
            <a:spLocks/>
          </p:cNvSpPr>
          <p:nvPr/>
        </p:nvSpPr>
        <p:spPr>
          <a:xfrm>
            <a:off x="5547772" y="6360967"/>
            <a:ext cx="3855563" cy="41729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br>
              <a:rPr lang="ja-JP" altLang="en-US" sz="1800" dirty="0">
                <a:solidFill>
                  <a:srgbClr val="000000"/>
                </a:solidFill>
                <a:latin typeface="游ゴシック Medium" panose="020B0500000000000000" pitchFamily="50" charset="-128"/>
                <a:ea typeface="游ゴシック Medium" panose="020B0500000000000000" pitchFamily="50" charset="-128"/>
              </a:rPr>
            </a:br>
            <a:r>
              <a:rPr lang="en-US" altLang="ja-JP" sz="1800" dirty="0">
                <a:solidFill>
                  <a:srgbClr val="000000"/>
                </a:solidFill>
                <a:latin typeface="游ゴシック Medium" panose="020B0500000000000000" pitchFamily="50" charset="-128"/>
                <a:ea typeface="游ゴシック Medium" panose="020B0500000000000000" pitchFamily="50" charset="-128"/>
              </a:rPr>
              <a:t>『</a:t>
            </a:r>
            <a:r>
              <a:rPr lang="ja-JP" altLang="en-US" sz="1800" dirty="0">
                <a:solidFill>
                  <a:srgbClr val="000000"/>
                </a:solidFill>
                <a:latin typeface="游ゴシック Medium" panose="020B0500000000000000" pitchFamily="50" charset="-128"/>
                <a:ea typeface="游ゴシック Medium" panose="020B0500000000000000" pitchFamily="50" charset="-128"/>
              </a:rPr>
              <a:t>朝日新聞</a:t>
            </a:r>
            <a:r>
              <a:rPr lang="en-US" altLang="ja-JP" sz="1800" dirty="0">
                <a:solidFill>
                  <a:srgbClr val="000000"/>
                </a:solidFill>
                <a:latin typeface="游ゴシック Medium" panose="020B0500000000000000" pitchFamily="50" charset="-128"/>
                <a:ea typeface="游ゴシック Medium" panose="020B0500000000000000" pitchFamily="50" charset="-128"/>
              </a:rPr>
              <a:t>』2002</a:t>
            </a:r>
            <a:r>
              <a:rPr lang="ja-JP" altLang="en-US" sz="1800" dirty="0">
                <a:solidFill>
                  <a:srgbClr val="000000"/>
                </a:solidFill>
                <a:latin typeface="游ゴシック Medium" panose="020B0500000000000000" pitchFamily="50" charset="-128"/>
                <a:ea typeface="游ゴシック Medium" panose="020B0500000000000000" pitchFamily="50" charset="-128"/>
              </a:rPr>
              <a:t>年</a:t>
            </a:r>
            <a:r>
              <a:rPr lang="en-US" altLang="ja-JP" sz="1800" dirty="0">
                <a:solidFill>
                  <a:srgbClr val="000000"/>
                </a:solidFill>
                <a:latin typeface="游ゴシック Medium" panose="020B0500000000000000" pitchFamily="50" charset="-128"/>
                <a:ea typeface="游ゴシック Medium" panose="020B0500000000000000" pitchFamily="50" charset="-128"/>
              </a:rPr>
              <a:t>8</a:t>
            </a:r>
            <a:r>
              <a:rPr lang="ja-JP" altLang="en-US" sz="1800" dirty="0">
                <a:solidFill>
                  <a:srgbClr val="000000"/>
                </a:solidFill>
                <a:latin typeface="游ゴシック Medium" panose="020B0500000000000000" pitchFamily="50" charset="-128"/>
                <a:ea typeface="游ゴシック Medium" panose="020B0500000000000000" pitchFamily="50" charset="-128"/>
              </a:rPr>
              <a:t>月</a:t>
            </a:r>
            <a:r>
              <a:rPr lang="en-US" altLang="ja-JP" sz="1800" dirty="0">
                <a:solidFill>
                  <a:srgbClr val="000000"/>
                </a:solidFill>
                <a:latin typeface="游ゴシック Medium" panose="020B0500000000000000" pitchFamily="50" charset="-128"/>
                <a:ea typeface="游ゴシック Medium" panose="020B0500000000000000" pitchFamily="50" charset="-128"/>
              </a:rPr>
              <a:t>30</a:t>
            </a:r>
            <a:r>
              <a:rPr lang="ja-JP" altLang="en-US" sz="1800" dirty="0">
                <a:solidFill>
                  <a:srgbClr val="000000"/>
                </a:solidFill>
                <a:latin typeface="游ゴシック Medium" panose="020B0500000000000000" pitchFamily="50" charset="-128"/>
                <a:ea typeface="游ゴシック Medium" panose="020B0500000000000000" pitchFamily="50" charset="-128"/>
              </a:rPr>
              <a:t>日付朝刊</a:t>
            </a:r>
            <a:r>
              <a:rPr lang="en-US" altLang="ja-JP" sz="1800" dirty="0">
                <a:solidFill>
                  <a:srgbClr val="000000"/>
                </a:solidFill>
                <a:latin typeface="游ゴシック Medium" panose="020B0500000000000000" pitchFamily="50" charset="-128"/>
                <a:ea typeface="游ゴシック Medium" panose="020B0500000000000000" pitchFamily="50" charset="-128"/>
              </a:rPr>
              <a:t>2</a:t>
            </a:r>
            <a:r>
              <a:rPr lang="ja-JP" altLang="en-US" sz="1800" dirty="0">
                <a:solidFill>
                  <a:srgbClr val="000000"/>
                </a:solidFill>
                <a:latin typeface="游ゴシック Medium" panose="020B0500000000000000" pitchFamily="50" charset="-128"/>
                <a:ea typeface="游ゴシック Medium" panose="020B0500000000000000" pitchFamily="50" charset="-128"/>
              </a:rPr>
              <a:t>面</a:t>
            </a:r>
            <a:endParaRPr lang="ja-JP" altLang="en-US" dirty="0"/>
          </a:p>
        </p:txBody>
      </p:sp>
    </p:spTree>
    <p:extLst>
      <p:ext uri="{BB962C8B-B14F-4D97-AF65-F5344CB8AC3E}">
        <p14:creationId xmlns:p14="http://schemas.microsoft.com/office/powerpoint/2010/main" val="91987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BEAE0A70-58EB-E549-88CB-72B1350C1262}"/>
              </a:ext>
            </a:extLst>
          </p:cNvPr>
          <p:cNvSpPr>
            <a:spLocks noGrp="1"/>
          </p:cNvSpPr>
          <p:nvPr>
            <p:ph type="body" idx="1"/>
          </p:nvPr>
        </p:nvSpPr>
        <p:spPr>
          <a:xfrm>
            <a:off x="656036" y="166688"/>
            <a:ext cx="3868340" cy="505396"/>
          </a:xfrm>
        </p:spPr>
        <p:txBody>
          <a:bodyPr/>
          <a:lstStyle/>
          <a:p>
            <a:r>
              <a:rPr lang="ja-JP" altLang="en-US" dirty="0">
                <a:solidFill>
                  <a:srgbClr val="FF0000"/>
                </a:solidFill>
              </a:rPr>
              <a:t>黒田先生</a:t>
            </a:r>
          </a:p>
        </p:txBody>
      </p:sp>
      <p:sp>
        <p:nvSpPr>
          <p:cNvPr id="12" name="コンテンツ プレースホルダー 11">
            <a:extLst>
              <a:ext uri="{FF2B5EF4-FFF2-40B4-BE49-F238E27FC236}">
                <a16:creationId xmlns:a16="http://schemas.microsoft.com/office/drawing/2014/main" id="{BA7E5253-4C98-58F6-9D56-FFFFBBE54F56}"/>
              </a:ext>
            </a:extLst>
          </p:cNvPr>
          <p:cNvSpPr>
            <a:spLocks noGrp="1"/>
          </p:cNvSpPr>
          <p:nvPr>
            <p:ph sz="half" idx="2"/>
          </p:nvPr>
        </p:nvSpPr>
        <p:spPr>
          <a:xfrm>
            <a:off x="150828" y="744718"/>
            <a:ext cx="8710368" cy="6113282"/>
          </a:xfrm>
        </p:spPr>
        <p:txBody>
          <a:bodyPr>
            <a:normAutofit lnSpcReduction="10000"/>
          </a:bodyPr>
          <a:lstStyle/>
          <a:p>
            <a:pPr marL="0" indent="0">
              <a:buNone/>
            </a:pPr>
            <a:r>
              <a:rPr lang="en-US" altLang="ja-JP" dirty="0">
                <a:solidFill>
                  <a:srgbClr val="FF0000"/>
                </a:solidFill>
              </a:rPr>
              <a:t>1975</a:t>
            </a:r>
            <a:r>
              <a:rPr lang="ja-JP" altLang="en-US" dirty="0">
                <a:solidFill>
                  <a:srgbClr val="FF0000"/>
                </a:solidFill>
              </a:rPr>
              <a:t>　渡英</a:t>
            </a:r>
            <a:endParaRPr lang="en-US" altLang="ja-JP" dirty="0">
              <a:solidFill>
                <a:srgbClr val="FF0000"/>
              </a:solidFill>
            </a:endParaRPr>
          </a:p>
          <a:p>
            <a:pPr marL="0" indent="0">
              <a:buNone/>
            </a:pPr>
            <a:r>
              <a:rPr lang="en-US" altLang="ja-JP" dirty="0">
                <a:solidFill>
                  <a:srgbClr val="FF0000"/>
                </a:solidFill>
              </a:rPr>
              <a:t>1986</a:t>
            </a:r>
            <a:r>
              <a:rPr lang="ja-JP" altLang="en-US" dirty="0">
                <a:solidFill>
                  <a:srgbClr val="FF0000"/>
                </a:solidFill>
              </a:rPr>
              <a:t>　駒場赴任</a:t>
            </a:r>
            <a:endParaRPr lang="en-US" altLang="ja-JP" dirty="0">
              <a:solidFill>
                <a:srgbClr val="FF0000"/>
              </a:solidFill>
            </a:endParaRPr>
          </a:p>
          <a:p>
            <a:pPr marL="0" indent="0">
              <a:buNone/>
            </a:pPr>
            <a:r>
              <a:rPr lang="en-US" altLang="ja-JP" dirty="0">
                <a:solidFill>
                  <a:srgbClr val="FF0000"/>
                </a:solidFill>
              </a:rPr>
              <a:t>1993</a:t>
            </a:r>
            <a:r>
              <a:rPr lang="ja-JP" altLang="en-US" dirty="0">
                <a:solidFill>
                  <a:srgbClr val="FF0000"/>
                </a:solidFill>
              </a:rPr>
              <a:t>　猿橋賞</a:t>
            </a:r>
            <a:endParaRPr lang="en-US" altLang="ja-JP" dirty="0">
              <a:solidFill>
                <a:srgbClr val="FF0000"/>
              </a:solidFill>
            </a:endParaRPr>
          </a:p>
          <a:p>
            <a:pPr marL="0" indent="0">
              <a:buNone/>
            </a:pPr>
            <a:endParaRPr lang="en-US" altLang="ja-JP" dirty="0">
              <a:solidFill>
                <a:srgbClr val="FF0000"/>
              </a:solidFill>
            </a:endParaRPr>
          </a:p>
          <a:p>
            <a:pPr marL="0" indent="0">
              <a:buNone/>
            </a:pPr>
            <a:r>
              <a:rPr lang="en-US" altLang="ja-JP" dirty="0">
                <a:solidFill>
                  <a:srgbClr val="FF0000"/>
                </a:solidFill>
              </a:rPr>
              <a:t>1999</a:t>
            </a:r>
            <a:r>
              <a:rPr lang="ja-JP" altLang="en-US" dirty="0">
                <a:solidFill>
                  <a:srgbClr val="FF0000"/>
                </a:solidFill>
              </a:rPr>
              <a:t>　ブダペスト宣言</a:t>
            </a:r>
            <a:endParaRPr lang="en-US" altLang="ja-JP" dirty="0">
              <a:solidFill>
                <a:srgbClr val="FF0000"/>
              </a:solidFill>
            </a:endParaRPr>
          </a:p>
          <a:p>
            <a:pPr marL="0" indent="0">
              <a:buNone/>
            </a:pPr>
            <a:endParaRPr lang="en-US" altLang="ja-JP" dirty="0">
              <a:solidFill>
                <a:srgbClr val="FF0000"/>
              </a:solidFill>
            </a:endParaRPr>
          </a:p>
          <a:p>
            <a:pPr marL="0" indent="0">
              <a:buNone/>
            </a:pPr>
            <a:r>
              <a:rPr lang="en-US" altLang="ja-JP" dirty="0">
                <a:solidFill>
                  <a:srgbClr val="FF0000"/>
                </a:solidFill>
              </a:rPr>
              <a:t>2001</a:t>
            </a:r>
            <a:r>
              <a:rPr lang="ja-JP" altLang="en-US" dirty="0">
                <a:solidFill>
                  <a:srgbClr val="FF0000"/>
                </a:solidFill>
              </a:rPr>
              <a:t>　総合科学技術会議</a:t>
            </a:r>
            <a:endParaRPr lang="en-US" altLang="ja-JP" dirty="0">
              <a:solidFill>
                <a:srgbClr val="FF0000"/>
              </a:solidFill>
            </a:endParaRPr>
          </a:p>
          <a:p>
            <a:pPr marL="0" indent="0">
              <a:buNone/>
            </a:pPr>
            <a:r>
              <a:rPr lang="ja-JP" altLang="en-US" dirty="0">
                <a:solidFill>
                  <a:srgbClr val="FF0000"/>
                </a:solidFill>
              </a:rPr>
              <a:t>議員（～</a:t>
            </a:r>
            <a:r>
              <a:rPr lang="en-US" altLang="ja-JP" dirty="0">
                <a:solidFill>
                  <a:srgbClr val="FF0000"/>
                </a:solidFill>
              </a:rPr>
              <a:t>2006</a:t>
            </a:r>
            <a:r>
              <a:rPr lang="ja-JP" altLang="en-US" dirty="0">
                <a:solidFill>
                  <a:srgbClr val="FF0000"/>
                </a:solidFill>
              </a:rPr>
              <a:t>）</a:t>
            </a:r>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dirty="0">
              <a:solidFill>
                <a:srgbClr val="FF0000"/>
              </a:solidFill>
            </a:endParaRPr>
          </a:p>
          <a:p>
            <a:pPr marL="0" indent="0">
              <a:buNone/>
            </a:pPr>
            <a:r>
              <a:rPr lang="en-US" altLang="ja-JP" dirty="0">
                <a:solidFill>
                  <a:srgbClr val="FF0000"/>
                </a:solidFill>
              </a:rPr>
              <a:t>2007</a:t>
            </a:r>
            <a:r>
              <a:rPr lang="ja-JP" altLang="en-US" dirty="0">
                <a:solidFill>
                  <a:srgbClr val="FF0000"/>
                </a:solidFill>
              </a:rPr>
              <a:t>　</a:t>
            </a:r>
            <a:r>
              <a:rPr lang="en-US" altLang="ja-JP" dirty="0">
                <a:solidFill>
                  <a:srgbClr val="FF0000"/>
                </a:solidFill>
              </a:rPr>
              <a:t>ICSU</a:t>
            </a:r>
            <a:r>
              <a:rPr lang="ja-JP" altLang="en-US" dirty="0">
                <a:solidFill>
                  <a:srgbClr val="FF0000"/>
                </a:solidFill>
              </a:rPr>
              <a:t>（国際科学会議）副会長</a:t>
            </a:r>
            <a:endParaRPr lang="en-US" altLang="ja-JP" dirty="0">
              <a:solidFill>
                <a:srgbClr val="FF0000"/>
              </a:solidFill>
            </a:endParaRPr>
          </a:p>
        </p:txBody>
      </p:sp>
      <p:sp>
        <p:nvSpPr>
          <p:cNvPr id="14" name="コンテンツ プレースホルダー 13">
            <a:extLst>
              <a:ext uri="{FF2B5EF4-FFF2-40B4-BE49-F238E27FC236}">
                <a16:creationId xmlns:a16="http://schemas.microsoft.com/office/drawing/2014/main" id="{4FABF80F-967D-0C0F-26F1-BC9C9461A8E9}"/>
              </a:ext>
            </a:extLst>
          </p:cNvPr>
          <p:cNvSpPr>
            <a:spLocks noGrp="1"/>
          </p:cNvSpPr>
          <p:nvPr>
            <p:ph sz="quarter" idx="4"/>
          </p:nvPr>
        </p:nvSpPr>
        <p:spPr>
          <a:xfrm>
            <a:off x="4157221" y="708703"/>
            <a:ext cx="4986779" cy="6033154"/>
          </a:xfrm>
        </p:spPr>
        <p:txBody>
          <a:bodyPr>
            <a:normAutofit lnSpcReduction="10000"/>
          </a:bodyPr>
          <a:lstStyle/>
          <a:p>
            <a:pPr marL="0" indent="0">
              <a:buNone/>
            </a:pPr>
            <a:r>
              <a:rPr lang="en-US" altLang="ja-JP" dirty="0">
                <a:solidFill>
                  <a:srgbClr val="00B0F0"/>
                </a:solidFill>
              </a:rPr>
              <a:t>1974</a:t>
            </a:r>
            <a:r>
              <a:rPr lang="ja-JP" altLang="en-US" dirty="0">
                <a:solidFill>
                  <a:srgbClr val="00B0F0"/>
                </a:solidFill>
              </a:rPr>
              <a:t>　科技庁入庁</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1995</a:t>
            </a:r>
            <a:r>
              <a:rPr lang="ja-JP" altLang="en-US" dirty="0">
                <a:solidFill>
                  <a:srgbClr val="00B0F0"/>
                </a:solidFill>
              </a:rPr>
              <a:t>　科学技術基本法制定</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1999</a:t>
            </a:r>
            <a:r>
              <a:rPr lang="ja-JP" altLang="en-US" dirty="0">
                <a:solidFill>
                  <a:srgbClr val="00B0F0"/>
                </a:solidFill>
              </a:rPr>
              <a:t>科学技術政策局政策課長</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2001</a:t>
            </a:r>
            <a:r>
              <a:rPr lang="ja-JP" altLang="en-US" dirty="0">
                <a:solidFill>
                  <a:srgbClr val="00B0F0"/>
                </a:solidFill>
              </a:rPr>
              <a:t>内閣府官房審議官</a:t>
            </a:r>
            <a:endParaRPr lang="en-US" altLang="ja-JP" dirty="0">
              <a:solidFill>
                <a:srgbClr val="00B0F0"/>
              </a:solidFill>
            </a:endParaRPr>
          </a:p>
          <a:p>
            <a:pPr marL="0" indent="0">
              <a:buNone/>
            </a:pPr>
            <a:r>
              <a:rPr lang="en-US" altLang="ja-JP" dirty="0">
                <a:solidFill>
                  <a:srgbClr val="00B0F0"/>
                </a:solidFill>
              </a:rPr>
              <a:t>2002</a:t>
            </a:r>
            <a:r>
              <a:rPr lang="ja-JP" altLang="en-US" dirty="0">
                <a:solidFill>
                  <a:srgbClr val="00B0F0"/>
                </a:solidFill>
              </a:rPr>
              <a:t>文科省大臣官房審議官</a:t>
            </a:r>
            <a:endParaRPr lang="en-US" altLang="ja-JP" dirty="0">
              <a:solidFill>
                <a:srgbClr val="00B0F0"/>
              </a:solidFill>
            </a:endParaRPr>
          </a:p>
          <a:p>
            <a:pPr marL="0" indent="0">
              <a:buNone/>
            </a:pPr>
            <a:r>
              <a:rPr lang="en-US" altLang="ja-JP" dirty="0">
                <a:solidFill>
                  <a:srgbClr val="00B0F0"/>
                </a:solidFill>
              </a:rPr>
              <a:t>2003</a:t>
            </a:r>
            <a:r>
              <a:rPr lang="ja-JP" altLang="en-US" dirty="0">
                <a:solidFill>
                  <a:srgbClr val="00B0F0"/>
                </a:solidFill>
              </a:rPr>
              <a:t>科学技術・学術政策局長</a:t>
            </a:r>
            <a:endParaRPr lang="en-US" altLang="ja-JP" dirty="0">
              <a:solidFill>
                <a:srgbClr val="00B0F0"/>
              </a:solidFill>
            </a:endParaRPr>
          </a:p>
          <a:p>
            <a:pPr marL="0" indent="0">
              <a:buNone/>
            </a:pPr>
            <a:endParaRPr lang="en-US" altLang="ja-JP" dirty="0">
              <a:solidFill>
                <a:srgbClr val="00B0F0"/>
              </a:solidFill>
            </a:endParaRPr>
          </a:p>
          <a:p>
            <a:pPr marL="0" indent="0">
              <a:buNone/>
            </a:pPr>
            <a:r>
              <a:rPr lang="en-US" altLang="ja-JP" dirty="0">
                <a:solidFill>
                  <a:srgbClr val="00B0F0"/>
                </a:solidFill>
              </a:rPr>
              <a:t>2005</a:t>
            </a:r>
            <a:r>
              <a:rPr lang="ja-JP" altLang="en-US" dirty="0">
                <a:solidFill>
                  <a:srgbClr val="00B0F0"/>
                </a:solidFill>
              </a:rPr>
              <a:t>　経済社会総合研究所</a:t>
            </a:r>
            <a:endParaRPr lang="en-US" altLang="ja-JP" dirty="0">
              <a:solidFill>
                <a:srgbClr val="00B0F0"/>
              </a:solidFill>
            </a:endParaRPr>
          </a:p>
          <a:p>
            <a:pPr marL="0" indent="0">
              <a:buNone/>
            </a:pPr>
            <a:r>
              <a:rPr lang="en-US" altLang="ja-JP" dirty="0">
                <a:solidFill>
                  <a:srgbClr val="00B0F0"/>
                </a:solidFill>
              </a:rPr>
              <a:t>2006</a:t>
            </a:r>
            <a:r>
              <a:rPr lang="ja-JP" altLang="en-US" dirty="0">
                <a:solidFill>
                  <a:srgbClr val="00B0F0"/>
                </a:solidFill>
              </a:rPr>
              <a:t>　</a:t>
            </a:r>
            <a:r>
              <a:rPr lang="en-US" altLang="ja-JP" dirty="0">
                <a:solidFill>
                  <a:srgbClr val="00B0F0"/>
                </a:solidFill>
              </a:rPr>
              <a:t>JST</a:t>
            </a:r>
            <a:r>
              <a:rPr lang="ja-JP" altLang="en-US" dirty="0">
                <a:solidFill>
                  <a:srgbClr val="00B0F0"/>
                </a:solidFill>
              </a:rPr>
              <a:t>社会技術研究開発</a:t>
            </a:r>
            <a:r>
              <a:rPr lang="en-US" altLang="ja-JP" dirty="0">
                <a:solidFill>
                  <a:srgbClr val="00B0F0"/>
                </a:solidFill>
              </a:rPr>
              <a:t>C</a:t>
            </a:r>
          </a:p>
          <a:p>
            <a:pPr marL="0" indent="0">
              <a:buNone/>
            </a:pPr>
            <a:endParaRPr lang="en-US" altLang="ja-JP" dirty="0">
              <a:solidFill>
                <a:srgbClr val="00B0F0"/>
              </a:solidFill>
            </a:endParaRPr>
          </a:p>
        </p:txBody>
      </p:sp>
      <p:sp>
        <p:nvSpPr>
          <p:cNvPr id="15" name="テキスト プレースホルダー 10">
            <a:extLst>
              <a:ext uri="{FF2B5EF4-FFF2-40B4-BE49-F238E27FC236}">
                <a16:creationId xmlns:a16="http://schemas.microsoft.com/office/drawing/2014/main" id="{122AFA4E-50F4-7D28-D478-326C196DC0B9}"/>
              </a:ext>
            </a:extLst>
          </p:cNvPr>
          <p:cNvSpPr txBox="1">
            <a:spLocks/>
          </p:cNvSpPr>
          <p:nvPr/>
        </p:nvSpPr>
        <p:spPr>
          <a:xfrm>
            <a:off x="620317" y="166688"/>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dirty="0"/>
          </a:p>
        </p:txBody>
      </p:sp>
      <p:sp>
        <p:nvSpPr>
          <p:cNvPr id="16" name="コンテンツ プレースホルダー 11">
            <a:extLst>
              <a:ext uri="{FF2B5EF4-FFF2-40B4-BE49-F238E27FC236}">
                <a16:creationId xmlns:a16="http://schemas.microsoft.com/office/drawing/2014/main" id="{42F60F48-2B1E-4FAE-3569-3AB53203EE4A}"/>
              </a:ext>
            </a:extLst>
          </p:cNvPr>
          <p:cNvSpPr txBox="1">
            <a:spLocks/>
          </p:cNvSpPr>
          <p:nvPr/>
        </p:nvSpPr>
        <p:spPr>
          <a:xfrm>
            <a:off x="620317" y="990600"/>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7" name="テキスト プレースホルダー 12">
            <a:extLst>
              <a:ext uri="{FF2B5EF4-FFF2-40B4-BE49-F238E27FC236}">
                <a16:creationId xmlns:a16="http://schemas.microsoft.com/office/drawing/2014/main" id="{2C09C6E0-940B-9C99-67D9-69DA47837C93}"/>
              </a:ext>
            </a:extLst>
          </p:cNvPr>
          <p:cNvSpPr txBox="1">
            <a:spLocks/>
          </p:cNvSpPr>
          <p:nvPr/>
        </p:nvSpPr>
        <p:spPr>
          <a:xfrm>
            <a:off x="4619625" y="166688"/>
            <a:ext cx="3887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a:p>
        </p:txBody>
      </p:sp>
      <p:sp>
        <p:nvSpPr>
          <p:cNvPr id="18" name="コンテンツ プレースホルダー 13">
            <a:extLst>
              <a:ext uri="{FF2B5EF4-FFF2-40B4-BE49-F238E27FC236}">
                <a16:creationId xmlns:a16="http://schemas.microsoft.com/office/drawing/2014/main" id="{FA8430E6-AD39-707F-99CA-5EC98D34BB58}"/>
              </a:ext>
            </a:extLst>
          </p:cNvPr>
          <p:cNvSpPr txBox="1">
            <a:spLocks/>
          </p:cNvSpPr>
          <p:nvPr/>
        </p:nvSpPr>
        <p:spPr>
          <a:xfrm>
            <a:off x="4619625" y="990600"/>
            <a:ext cx="388739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9" name="テキスト プレースホルダー 10">
            <a:extLst>
              <a:ext uri="{FF2B5EF4-FFF2-40B4-BE49-F238E27FC236}">
                <a16:creationId xmlns:a16="http://schemas.microsoft.com/office/drawing/2014/main" id="{33E1E8F1-A465-E7DC-8698-389C8717C045}"/>
              </a:ext>
            </a:extLst>
          </p:cNvPr>
          <p:cNvSpPr txBox="1">
            <a:spLocks/>
          </p:cNvSpPr>
          <p:nvPr/>
        </p:nvSpPr>
        <p:spPr>
          <a:xfrm>
            <a:off x="4716440" y="140342"/>
            <a:ext cx="3868340" cy="50539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dirty="0">
                <a:solidFill>
                  <a:srgbClr val="00B0F0"/>
                </a:solidFill>
              </a:rPr>
              <a:t>有本先生</a:t>
            </a:r>
          </a:p>
        </p:txBody>
      </p:sp>
    </p:spTree>
    <p:extLst>
      <p:ext uri="{BB962C8B-B14F-4D97-AF65-F5344CB8AC3E}">
        <p14:creationId xmlns:p14="http://schemas.microsoft.com/office/powerpoint/2010/main" val="577301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E399CE-8ECF-AE9A-CCC5-5C8715D02A29}"/>
              </a:ext>
            </a:extLst>
          </p:cNvPr>
          <p:cNvSpPr>
            <a:spLocks noGrp="1"/>
          </p:cNvSpPr>
          <p:nvPr>
            <p:ph type="title"/>
          </p:nvPr>
        </p:nvSpPr>
        <p:spPr>
          <a:xfrm>
            <a:off x="628650" y="365127"/>
            <a:ext cx="7886700" cy="803798"/>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9C16EA49-C095-C956-F927-BA0E82BC4706}"/>
              </a:ext>
            </a:extLst>
          </p:cNvPr>
          <p:cNvSpPr>
            <a:spLocks noGrp="1"/>
          </p:cNvSpPr>
          <p:nvPr>
            <p:ph idx="1"/>
          </p:nvPr>
        </p:nvSpPr>
        <p:spPr/>
        <p:txBody>
          <a:bodyPr/>
          <a:lstStyle/>
          <a:p>
            <a:pPr marL="0" indent="0">
              <a:buNone/>
            </a:pPr>
            <a:r>
              <a:rPr kumimoji="1" lang="ja-JP" altLang="en-US" dirty="0"/>
              <a:t>「世界</a:t>
            </a:r>
            <a:r>
              <a:rPr lang="ja-JP" altLang="en-US" dirty="0"/>
              <a:t>が大きな変革期を迎える中、</a:t>
            </a:r>
            <a:r>
              <a:rPr lang="en-US" altLang="ja-JP" dirty="0"/>
              <a:t>『</a:t>
            </a:r>
            <a:r>
              <a:rPr lang="ja-JP" altLang="en-US" dirty="0"/>
              <a:t>日本の立て直しには科学技術創造立国しかない</a:t>
            </a:r>
            <a:r>
              <a:rPr lang="en-US" altLang="ja-JP" dirty="0"/>
              <a:t>』</a:t>
            </a:r>
            <a:r>
              <a:rPr lang="ja-JP" altLang="en-US" dirty="0"/>
              <a:t>というのが尾身さんの考えだった」</a:t>
            </a:r>
            <a:endParaRPr lang="en-US" altLang="ja-JP" dirty="0"/>
          </a:p>
          <a:p>
            <a:pPr marL="0" indent="0">
              <a:buNone/>
            </a:pPr>
            <a:r>
              <a:rPr lang="ja-JP" altLang="en-US" dirty="0"/>
              <a:t>と、</a:t>
            </a:r>
            <a:endParaRPr lang="en-US" altLang="ja-JP" dirty="0"/>
          </a:p>
          <a:p>
            <a:pPr marL="0" indent="0">
              <a:buNone/>
            </a:pPr>
            <a:r>
              <a:rPr lang="ja-JP" altLang="en-US" dirty="0"/>
              <a:t>旧科学技術庁（現文部科学省）</a:t>
            </a:r>
            <a:r>
              <a:rPr lang="en-US" altLang="ja-JP" dirty="0"/>
              <a:t>OB</a:t>
            </a:r>
            <a:r>
              <a:rPr lang="ja-JP" altLang="en-US" dirty="0"/>
              <a:t>で、</a:t>
            </a:r>
            <a:r>
              <a:rPr lang="en-US" altLang="ja-JP" dirty="0"/>
              <a:t>〔</a:t>
            </a:r>
            <a:r>
              <a:rPr lang="ja-JP" altLang="en-US" dirty="0"/>
              <a:t>科学技術</a:t>
            </a:r>
            <a:r>
              <a:rPr lang="en-US" altLang="ja-JP" dirty="0"/>
              <a:t>〕</a:t>
            </a:r>
            <a:r>
              <a:rPr lang="ja-JP" altLang="en-US" dirty="0"/>
              <a:t>基本法の策定にも携わった有本建男・政策研究大学院大学教授はこう証言する。</a:t>
            </a:r>
            <a:endParaRPr lang="en-US" altLang="ja-JP" dirty="0"/>
          </a:p>
          <a:p>
            <a:pPr marL="0" indent="0">
              <a:buNone/>
            </a:pPr>
            <a:endParaRPr lang="en-US" altLang="ja-JP" dirty="0"/>
          </a:p>
          <a:p>
            <a:pPr marL="0" indent="0" algn="r">
              <a:buNone/>
            </a:pPr>
            <a:r>
              <a:rPr lang="ja-JP" altLang="en-US" dirty="0"/>
              <a:t>（</a:t>
            </a:r>
            <a:r>
              <a:rPr lang="en-US" altLang="ja-JP" dirty="0"/>
              <a:t>『</a:t>
            </a:r>
            <a:r>
              <a:rPr lang="ja-JP" altLang="en-US" dirty="0"/>
              <a:t>誰が科学を殺すのか</a:t>
            </a:r>
            <a:r>
              <a:rPr lang="en-US" altLang="ja-JP" dirty="0"/>
              <a:t>』168</a:t>
            </a:r>
            <a:r>
              <a:rPr lang="ja-JP" altLang="en-US" dirty="0"/>
              <a:t>頁）</a:t>
            </a:r>
            <a:endParaRPr lang="en-US" altLang="ja-JP" dirty="0"/>
          </a:p>
        </p:txBody>
      </p:sp>
    </p:spTree>
    <p:extLst>
      <p:ext uri="{BB962C8B-B14F-4D97-AF65-F5344CB8AC3E}">
        <p14:creationId xmlns:p14="http://schemas.microsoft.com/office/powerpoint/2010/main" val="239999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ED031-2997-848C-5F58-AD5C7E08398B}"/>
              </a:ext>
            </a:extLst>
          </p:cNvPr>
          <p:cNvSpPr>
            <a:spLocks noGrp="1"/>
          </p:cNvSpPr>
          <p:nvPr>
            <p:ph type="title"/>
          </p:nvPr>
        </p:nvSpPr>
        <p:spPr>
          <a:xfrm>
            <a:off x="628650" y="365127"/>
            <a:ext cx="7886700" cy="747748"/>
          </a:xfrm>
        </p:spPr>
        <p:txBody>
          <a:bodyPr>
            <a:noAutofit/>
          </a:bodyPr>
          <a:lstStyle/>
          <a:p>
            <a:r>
              <a:rPr kumimoji="1" lang="en-US" altLang="ja-JP" sz="3600" dirty="0"/>
              <a:t>『</a:t>
            </a:r>
            <a:r>
              <a:rPr kumimoji="1" lang="ja-JP" altLang="en-US" sz="3600" dirty="0"/>
              <a:t>科学技術で日本を創る</a:t>
            </a:r>
            <a:r>
              <a:rPr kumimoji="1" lang="en-US" altLang="ja-JP" sz="3600" dirty="0"/>
              <a:t>』</a:t>
            </a:r>
            <a:r>
              <a:rPr kumimoji="1" lang="ja-JP" altLang="en-US" sz="3600" dirty="0"/>
              <a:t>あとがき</a:t>
            </a:r>
          </a:p>
        </p:txBody>
      </p:sp>
      <p:sp>
        <p:nvSpPr>
          <p:cNvPr id="3" name="コンテンツ プレースホルダー 2">
            <a:extLst>
              <a:ext uri="{FF2B5EF4-FFF2-40B4-BE49-F238E27FC236}">
                <a16:creationId xmlns:a16="http://schemas.microsoft.com/office/drawing/2014/main" id="{430C5D98-6317-4244-770C-5866676B33ED}"/>
              </a:ext>
            </a:extLst>
          </p:cNvPr>
          <p:cNvSpPr>
            <a:spLocks noGrp="1"/>
          </p:cNvSpPr>
          <p:nvPr>
            <p:ph sz="half" idx="1"/>
          </p:nvPr>
        </p:nvSpPr>
        <p:spPr>
          <a:xfrm>
            <a:off x="628649" y="1261730"/>
            <a:ext cx="7955369" cy="5415517"/>
          </a:xfrm>
        </p:spPr>
        <p:txBody>
          <a:bodyPr>
            <a:normAutofit/>
          </a:bodyPr>
          <a:lstStyle/>
          <a:p>
            <a:pPr marL="0" indent="0">
              <a:buNone/>
            </a:pPr>
            <a:r>
              <a:rPr lang="en-US" altLang="ja-JP" dirty="0"/>
              <a:t>‥‥</a:t>
            </a:r>
            <a:r>
              <a:rPr lang="ja-JP" altLang="en-US" dirty="0"/>
              <a:t>この本の文責は、もちろん、すべて私にあるが、もとより私だけの力で書いたものではない。</a:t>
            </a:r>
            <a:endParaRPr lang="en-US" altLang="ja-JP" dirty="0"/>
          </a:p>
          <a:p>
            <a:pPr marL="0" indent="0">
              <a:buNone/>
            </a:pPr>
            <a:r>
              <a:rPr lang="ja-JP" altLang="en-US" dirty="0"/>
              <a:t>／また、アメリカで開いた座談会には</a:t>
            </a:r>
            <a:r>
              <a:rPr lang="en-US" altLang="ja-JP" dirty="0"/>
              <a:t>‥‥</a:t>
            </a:r>
          </a:p>
          <a:p>
            <a:pPr marL="0" indent="0">
              <a:buNone/>
            </a:pPr>
            <a:r>
              <a:rPr lang="ja-JP" altLang="en-US" dirty="0"/>
              <a:t>／脳については</a:t>
            </a:r>
            <a:r>
              <a:rPr lang="en-US" altLang="ja-JP" dirty="0"/>
              <a:t>‥‥</a:t>
            </a:r>
          </a:p>
          <a:p>
            <a:pPr marL="0" indent="0">
              <a:buNone/>
            </a:pPr>
            <a:r>
              <a:rPr lang="ja-JP" altLang="en-US" dirty="0"/>
              <a:t>／また、</a:t>
            </a:r>
            <a:r>
              <a:rPr lang="ja-JP" altLang="en-US" dirty="0">
                <a:highlight>
                  <a:srgbClr val="FFFF00"/>
                </a:highlight>
              </a:rPr>
              <a:t>有本建男</a:t>
            </a:r>
            <a:r>
              <a:rPr lang="ja-JP" altLang="en-US" dirty="0"/>
              <a:t>、倉持隆雄、林和弘、佐野太の</a:t>
            </a:r>
            <a:r>
              <a:rPr lang="en-US" altLang="ja-JP" dirty="0"/>
              <a:t>4</a:t>
            </a:r>
            <a:r>
              <a:rPr lang="ja-JP" altLang="en-US" dirty="0"/>
              <a:t>氏と、ザ・ライトスタッフオフィスの河野浩一、佐野修一、村上憲加の３氏は、勤務時間の終わった後、この数か月間、土曜・日曜も返上して、議員会館で議論をしたり、打ち合わせをして協力していただいた。</a:t>
            </a:r>
            <a:endParaRPr lang="en-US" altLang="ja-JP" dirty="0"/>
          </a:p>
          <a:p>
            <a:pPr marL="0" indent="0" algn="r">
              <a:buNone/>
            </a:pPr>
            <a:r>
              <a:rPr lang="ja-JP" altLang="en-US" dirty="0"/>
              <a:t>（</a:t>
            </a:r>
            <a:r>
              <a:rPr lang="en-US" altLang="ja-JP" dirty="0"/>
              <a:t>428</a:t>
            </a:r>
            <a:r>
              <a:rPr lang="ja-JP" altLang="en-US" dirty="0"/>
              <a:t>頁）</a:t>
            </a:r>
            <a:endParaRPr lang="en-US" altLang="ja-JP" dirty="0"/>
          </a:p>
        </p:txBody>
      </p:sp>
    </p:spTree>
    <p:extLst>
      <p:ext uri="{BB962C8B-B14F-4D97-AF65-F5344CB8AC3E}">
        <p14:creationId xmlns:p14="http://schemas.microsoft.com/office/powerpoint/2010/main" val="595594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15B8D5-1565-996C-BE5C-BBD02D3D80DA}"/>
              </a:ext>
            </a:extLst>
          </p:cNvPr>
          <p:cNvSpPr>
            <a:spLocks noGrp="1"/>
          </p:cNvSpPr>
          <p:nvPr>
            <p:ph type="title"/>
          </p:nvPr>
        </p:nvSpPr>
        <p:spPr>
          <a:xfrm>
            <a:off x="628650" y="365127"/>
            <a:ext cx="7886700" cy="669776"/>
          </a:xfrm>
        </p:spPr>
        <p:txBody>
          <a:bodyPr>
            <a:normAutofit fontScale="90000"/>
          </a:bodyPr>
          <a:lstStyle/>
          <a:p>
            <a:r>
              <a:rPr kumimoji="1" lang="ja-JP" altLang="en-US" dirty="0"/>
              <a:t>沖縄科学技術大学院大学</a:t>
            </a:r>
            <a:r>
              <a:rPr kumimoji="1" lang="en-US" altLang="ja-JP" dirty="0"/>
              <a:t>(OIST)</a:t>
            </a:r>
            <a:endParaRPr kumimoji="1" lang="ja-JP" altLang="en-US" dirty="0"/>
          </a:p>
        </p:txBody>
      </p:sp>
      <p:sp>
        <p:nvSpPr>
          <p:cNvPr id="3" name="コンテンツ プレースホルダー 2">
            <a:extLst>
              <a:ext uri="{FF2B5EF4-FFF2-40B4-BE49-F238E27FC236}">
                <a16:creationId xmlns:a16="http://schemas.microsoft.com/office/drawing/2014/main" id="{6EE6360C-0DD4-C897-C9DC-D49038B51967}"/>
              </a:ext>
            </a:extLst>
          </p:cNvPr>
          <p:cNvSpPr>
            <a:spLocks noGrp="1"/>
          </p:cNvSpPr>
          <p:nvPr>
            <p:ph idx="1"/>
          </p:nvPr>
        </p:nvSpPr>
        <p:spPr>
          <a:xfrm>
            <a:off x="628650" y="1169580"/>
            <a:ext cx="7886700" cy="5571461"/>
          </a:xfrm>
        </p:spPr>
        <p:txBody>
          <a:bodyPr/>
          <a:lstStyle/>
          <a:p>
            <a:pPr marL="0" indent="0">
              <a:buNone/>
            </a:pPr>
            <a:r>
              <a:rPr kumimoji="1" lang="ja-JP" altLang="en-US" dirty="0"/>
              <a:t>　</a:t>
            </a:r>
            <a:r>
              <a:rPr kumimoji="1" lang="en-US" altLang="ja-JP" dirty="0"/>
              <a:t>2001</a:t>
            </a:r>
            <a:r>
              <a:rPr kumimoji="1" lang="ja-JP" altLang="en-US" dirty="0"/>
              <a:t>年</a:t>
            </a:r>
            <a:r>
              <a:rPr kumimoji="1" lang="en-US" altLang="ja-JP" dirty="0"/>
              <a:t>4</a:t>
            </a:r>
            <a:r>
              <a:rPr kumimoji="1" lang="ja-JP" altLang="en-US" dirty="0"/>
              <a:t>月、小泉政権の発足の際、私は、科学技術政策担当大臣、沖縄・北方対策担当大臣という、まったく異なる</a:t>
            </a:r>
            <a:r>
              <a:rPr kumimoji="1" lang="en-US" altLang="ja-JP" dirty="0"/>
              <a:t>2</a:t>
            </a:r>
            <a:r>
              <a:rPr lang="ja-JP" altLang="en-US" dirty="0"/>
              <a:t>の分野の担当国務大臣となった。その取り合わせは、当初、私自身にもよく理解できないものであった。</a:t>
            </a:r>
            <a:endParaRPr lang="en-US" altLang="ja-JP" dirty="0"/>
          </a:p>
          <a:p>
            <a:pPr marL="0" indent="0">
              <a:buNone/>
            </a:pPr>
            <a:r>
              <a:rPr kumimoji="1" lang="ja-JP" altLang="en-US" dirty="0"/>
              <a:t>　（中略）</a:t>
            </a:r>
            <a:endParaRPr kumimoji="1" lang="en-US" altLang="ja-JP" dirty="0"/>
          </a:p>
          <a:p>
            <a:pPr marL="0" indent="0">
              <a:buNone/>
            </a:pPr>
            <a:r>
              <a:rPr lang="ja-JP" altLang="en-US" dirty="0"/>
              <a:t>　しかし、この</a:t>
            </a:r>
            <a:r>
              <a:rPr lang="en-US" altLang="ja-JP" dirty="0"/>
              <a:t>2</a:t>
            </a:r>
            <a:r>
              <a:rPr lang="ja-JP" altLang="en-US" dirty="0"/>
              <a:t>つの担当になったことが、私に、沖縄に「</a:t>
            </a:r>
            <a:r>
              <a:rPr lang="en-US" altLang="ja-JP" dirty="0"/>
              <a:t>Best</a:t>
            </a:r>
            <a:r>
              <a:rPr lang="ja-JP" altLang="en-US" dirty="0"/>
              <a:t> </a:t>
            </a:r>
            <a:r>
              <a:rPr lang="en-US" altLang="ja-JP" dirty="0"/>
              <a:t>in the world</a:t>
            </a:r>
            <a:r>
              <a:rPr lang="ja-JP" altLang="en-US" dirty="0"/>
              <a:t>」の自然科学系の大学院大学をつくる構想を思いつかせ、「沖縄新大学院大学」の創設が、現在のように確固たるものとして推進されることとなったのである。</a:t>
            </a:r>
            <a:endParaRPr lang="en-US" altLang="ja-JP" dirty="0"/>
          </a:p>
          <a:p>
            <a:pPr marL="0" indent="0" algn="r">
              <a:buNone/>
            </a:pPr>
            <a:r>
              <a:rPr kumimoji="1" lang="ja-JP" altLang="en-US" sz="2800" dirty="0"/>
              <a:t>（</a:t>
            </a:r>
            <a:r>
              <a:rPr kumimoji="1" lang="en-US" altLang="ja-JP" sz="2800" dirty="0"/>
              <a:t>『</a:t>
            </a:r>
            <a:r>
              <a:rPr kumimoji="1" lang="ja-JP" altLang="en-US" sz="2800" dirty="0"/>
              <a:t>科学技術で日本を創る</a:t>
            </a:r>
            <a:r>
              <a:rPr kumimoji="1" lang="en-US" altLang="ja-JP" sz="2800" dirty="0"/>
              <a:t>』425</a:t>
            </a:r>
            <a:r>
              <a:rPr kumimoji="1" lang="ja-JP" altLang="en-US" sz="2800" dirty="0"/>
              <a:t>頁）</a:t>
            </a:r>
            <a:endParaRPr kumimoji="1" lang="ja-JP" altLang="en-US" dirty="0"/>
          </a:p>
        </p:txBody>
      </p:sp>
    </p:spTree>
    <p:extLst>
      <p:ext uri="{BB962C8B-B14F-4D97-AF65-F5344CB8AC3E}">
        <p14:creationId xmlns:p14="http://schemas.microsoft.com/office/powerpoint/2010/main" val="381257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ED7D78B-D9CE-1FC3-70AB-65CF6D0A3961}"/>
              </a:ext>
            </a:extLst>
          </p:cNvPr>
          <p:cNvSpPr>
            <a:spLocks noGrp="1"/>
          </p:cNvSpPr>
          <p:nvPr>
            <p:ph idx="1"/>
          </p:nvPr>
        </p:nvSpPr>
        <p:spPr>
          <a:xfrm>
            <a:off x="271849" y="1643448"/>
            <a:ext cx="8711513" cy="5071848"/>
          </a:xfrm>
        </p:spPr>
        <p:txBody>
          <a:bodyPr>
            <a:normAutofit lnSpcReduction="10000"/>
          </a:bodyPr>
          <a:lstStyle/>
          <a:p>
            <a:pPr marL="0" indent="0">
              <a:buNone/>
            </a:pPr>
            <a:r>
              <a:rPr kumimoji="1" lang="en-US" altLang="ja-JP" dirty="0"/>
              <a:t>【</a:t>
            </a:r>
            <a:r>
              <a:rPr kumimoji="1" lang="ja-JP" altLang="en-US" dirty="0"/>
              <a:t>黒田議員</a:t>
            </a:r>
            <a:r>
              <a:rPr kumimoji="1" lang="en-US" altLang="ja-JP" dirty="0"/>
              <a:t>】</a:t>
            </a:r>
            <a:r>
              <a:rPr kumimoji="1" lang="ja-JP" altLang="en-US" dirty="0"/>
              <a:t>・・・ものづくりだけでなく、頭脳までが空洞化してしまう懸念がある。</a:t>
            </a:r>
          </a:p>
          <a:p>
            <a:pPr marL="0" indent="0">
              <a:buNone/>
            </a:pPr>
            <a:r>
              <a:rPr kumimoji="1" lang="ja-JP" altLang="en-US" dirty="0"/>
              <a:t>　国際的リーダーである研究者が日本で活躍でき、日本ひいては世界の人材育成に貢献するために何よりも重要なのは、日本に優れた研究拠点をつくることである。</a:t>
            </a:r>
            <a:endParaRPr kumimoji="1" lang="en-US" altLang="ja-JP" dirty="0"/>
          </a:p>
          <a:p>
            <a:pPr marL="0" indent="0">
              <a:buNone/>
            </a:pPr>
            <a:r>
              <a:rPr lang="ja-JP" altLang="en-US" dirty="0"/>
              <a:t>（略）</a:t>
            </a:r>
            <a:endParaRPr kumimoji="1" lang="ja-JP" altLang="en-US" dirty="0"/>
          </a:p>
          <a:p>
            <a:pPr marL="0" indent="0">
              <a:buNone/>
            </a:pPr>
            <a:r>
              <a:rPr kumimoji="1" lang="ja-JP" altLang="en-US" dirty="0"/>
              <a:t>　</a:t>
            </a:r>
            <a:r>
              <a:rPr kumimoji="1" lang="ja-JP" altLang="en-US" dirty="0">
                <a:solidFill>
                  <a:srgbClr val="FF0000"/>
                </a:solidFill>
              </a:rPr>
              <a:t>社会と科学の橋渡しをするインタープリターの人材育成なども重要</a:t>
            </a:r>
            <a:r>
              <a:rPr kumimoji="1" lang="ja-JP" altLang="en-US" dirty="0"/>
              <a:t>であり、人材を育成する側の大学、受け入れる側の企業や研究者、社会が連携して取り組んでいかなければいけない。</a:t>
            </a:r>
          </a:p>
          <a:p>
            <a:pPr marL="0" indent="0">
              <a:buNone/>
            </a:pPr>
            <a:r>
              <a:rPr lang="ja-JP" altLang="en-US" dirty="0"/>
              <a:t>　</a:t>
            </a:r>
            <a:endParaRPr kumimoji="1" lang="ja-JP" altLang="en-US" dirty="0"/>
          </a:p>
        </p:txBody>
      </p:sp>
      <p:sp>
        <p:nvSpPr>
          <p:cNvPr id="6" name="タイトル 1">
            <a:extLst>
              <a:ext uri="{FF2B5EF4-FFF2-40B4-BE49-F238E27FC236}">
                <a16:creationId xmlns:a16="http://schemas.microsoft.com/office/drawing/2014/main" id="{7887D8A3-FD23-0A15-0127-780F80A3B683}"/>
              </a:ext>
            </a:extLst>
          </p:cNvPr>
          <p:cNvSpPr>
            <a:spLocks noGrp="1"/>
          </p:cNvSpPr>
          <p:nvPr>
            <p:ph type="title"/>
          </p:nvPr>
        </p:nvSpPr>
        <p:spPr>
          <a:xfrm>
            <a:off x="628650" y="142704"/>
            <a:ext cx="7886700" cy="1325563"/>
          </a:xfrm>
        </p:spPr>
        <p:txBody>
          <a:bodyPr>
            <a:normAutofit/>
          </a:bodyPr>
          <a:lstStyle/>
          <a:p>
            <a:r>
              <a:rPr kumimoji="1" lang="en-US" altLang="ja-JP" dirty="0"/>
              <a:t>2003</a:t>
            </a:r>
            <a:r>
              <a:rPr kumimoji="1" lang="ja-JP" altLang="en-US" dirty="0"/>
              <a:t>年</a:t>
            </a:r>
            <a:r>
              <a:rPr kumimoji="1" lang="en-US" altLang="ja-JP" dirty="0"/>
              <a:t>12</a:t>
            </a:r>
            <a:r>
              <a:rPr kumimoji="1" lang="ja-JP" altLang="en-US" dirty="0"/>
              <a:t>月</a:t>
            </a:r>
            <a:r>
              <a:rPr kumimoji="1" lang="en-US" altLang="ja-JP" dirty="0"/>
              <a:t>26</a:t>
            </a:r>
            <a:r>
              <a:rPr kumimoji="1" lang="ja-JP" altLang="en-US" dirty="0"/>
              <a:t>日</a:t>
            </a:r>
            <a:br>
              <a:rPr kumimoji="1" lang="en-US" altLang="ja-JP" dirty="0"/>
            </a:br>
            <a:r>
              <a:rPr kumimoji="1" lang="ja-JP" altLang="en-US" dirty="0"/>
              <a:t>第</a:t>
            </a:r>
            <a:r>
              <a:rPr lang="en-US" altLang="ja-JP" dirty="0"/>
              <a:t>33</a:t>
            </a:r>
            <a:r>
              <a:rPr kumimoji="1" lang="ja-JP" altLang="en-US" dirty="0"/>
              <a:t>回総合科学技術会議</a:t>
            </a:r>
          </a:p>
        </p:txBody>
      </p:sp>
      <p:sp>
        <p:nvSpPr>
          <p:cNvPr id="8" name="テキスト ボックス 7">
            <a:extLst>
              <a:ext uri="{FF2B5EF4-FFF2-40B4-BE49-F238E27FC236}">
                <a16:creationId xmlns:a16="http://schemas.microsoft.com/office/drawing/2014/main" id="{D1990AF5-7693-46D8-4BDC-D98E626E88BB}"/>
              </a:ext>
            </a:extLst>
          </p:cNvPr>
          <p:cNvSpPr txBox="1"/>
          <p:nvPr/>
        </p:nvSpPr>
        <p:spPr>
          <a:xfrm>
            <a:off x="3583460" y="6345964"/>
            <a:ext cx="6079524" cy="369332"/>
          </a:xfrm>
          <a:prstGeom prst="rect">
            <a:avLst/>
          </a:prstGeom>
          <a:noFill/>
        </p:spPr>
        <p:txBody>
          <a:bodyPr wrap="square">
            <a:spAutoFit/>
          </a:bodyPr>
          <a:lstStyle/>
          <a:p>
            <a:r>
              <a:rPr lang="en-US" altLang="ja-JP" dirty="0"/>
              <a:t>https://www8.cao.go.jp/cstp/siryo/giji/giji-si33.html</a:t>
            </a:r>
            <a:endParaRPr lang="ja-JP" altLang="en-US" dirty="0"/>
          </a:p>
        </p:txBody>
      </p:sp>
    </p:spTree>
    <p:extLst>
      <p:ext uri="{BB962C8B-B14F-4D97-AF65-F5344CB8AC3E}">
        <p14:creationId xmlns:p14="http://schemas.microsoft.com/office/powerpoint/2010/main" val="1383215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BEAE0A70-58EB-E549-88CB-72B1350C1262}"/>
              </a:ext>
            </a:extLst>
          </p:cNvPr>
          <p:cNvSpPr>
            <a:spLocks noGrp="1"/>
          </p:cNvSpPr>
          <p:nvPr>
            <p:ph type="body" idx="1"/>
          </p:nvPr>
        </p:nvSpPr>
        <p:spPr>
          <a:xfrm>
            <a:off x="656036" y="166688"/>
            <a:ext cx="3868340" cy="505396"/>
          </a:xfrm>
        </p:spPr>
        <p:txBody>
          <a:bodyPr/>
          <a:lstStyle/>
          <a:p>
            <a:r>
              <a:rPr lang="ja-JP" altLang="en-US" dirty="0">
                <a:solidFill>
                  <a:srgbClr val="FF0000"/>
                </a:solidFill>
              </a:rPr>
              <a:t>黒田先生</a:t>
            </a:r>
          </a:p>
        </p:txBody>
      </p:sp>
      <p:sp>
        <p:nvSpPr>
          <p:cNvPr id="12" name="コンテンツ プレースホルダー 11">
            <a:extLst>
              <a:ext uri="{FF2B5EF4-FFF2-40B4-BE49-F238E27FC236}">
                <a16:creationId xmlns:a16="http://schemas.microsoft.com/office/drawing/2014/main" id="{BA7E5253-4C98-58F6-9D56-FFFFBBE54F56}"/>
              </a:ext>
            </a:extLst>
          </p:cNvPr>
          <p:cNvSpPr>
            <a:spLocks noGrp="1"/>
          </p:cNvSpPr>
          <p:nvPr>
            <p:ph sz="half" idx="2"/>
          </p:nvPr>
        </p:nvSpPr>
        <p:spPr>
          <a:xfrm>
            <a:off x="150828" y="744718"/>
            <a:ext cx="8710368" cy="6113282"/>
          </a:xfrm>
        </p:spPr>
        <p:txBody>
          <a:bodyPr>
            <a:normAutofit lnSpcReduction="10000"/>
          </a:bodyPr>
          <a:lstStyle/>
          <a:p>
            <a:pPr marL="0" indent="0">
              <a:buNone/>
            </a:pPr>
            <a:r>
              <a:rPr lang="en-US" altLang="ja-JP" dirty="0">
                <a:solidFill>
                  <a:srgbClr val="FF0000"/>
                </a:solidFill>
              </a:rPr>
              <a:t>1975</a:t>
            </a:r>
            <a:r>
              <a:rPr lang="ja-JP" altLang="en-US" dirty="0">
                <a:solidFill>
                  <a:srgbClr val="FF0000"/>
                </a:solidFill>
              </a:rPr>
              <a:t>　英国留学</a:t>
            </a:r>
            <a:endParaRPr lang="en-US" altLang="ja-JP" dirty="0">
              <a:solidFill>
                <a:srgbClr val="FF0000"/>
              </a:solidFill>
            </a:endParaRPr>
          </a:p>
          <a:p>
            <a:pPr marL="0" indent="0">
              <a:buNone/>
            </a:pPr>
            <a:r>
              <a:rPr lang="en-US" altLang="ja-JP" dirty="0">
                <a:solidFill>
                  <a:srgbClr val="FF0000"/>
                </a:solidFill>
              </a:rPr>
              <a:t>1986</a:t>
            </a:r>
            <a:r>
              <a:rPr lang="ja-JP" altLang="en-US" dirty="0">
                <a:solidFill>
                  <a:srgbClr val="FF0000"/>
                </a:solidFill>
              </a:rPr>
              <a:t>　駒場赴任</a:t>
            </a:r>
            <a:endParaRPr lang="en-US" altLang="ja-JP" dirty="0">
              <a:solidFill>
                <a:srgbClr val="FF0000"/>
              </a:solidFill>
            </a:endParaRPr>
          </a:p>
          <a:p>
            <a:pPr marL="0" indent="0">
              <a:buNone/>
            </a:pPr>
            <a:r>
              <a:rPr lang="en-US" altLang="ja-JP" dirty="0">
                <a:solidFill>
                  <a:srgbClr val="FF0000"/>
                </a:solidFill>
              </a:rPr>
              <a:t>1993</a:t>
            </a:r>
            <a:r>
              <a:rPr lang="ja-JP" altLang="en-US" dirty="0">
                <a:solidFill>
                  <a:srgbClr val="FF0000"/>
                </a:solidFill>
              </a:rPr>
              <a:t>　猿橋賞</a:t>
            </a:r>
            <a:endParaRPr lang="en-US" altLang="ja-JP" dirty="0">
              <a:solidFill>
                <a:srgbClr val="FF0000"/>
              </a:solidFill>
            </a:endParaRPr>
          </a:p>
          <a:p>
            <a:pPr marL="0" indent="0">
              <a:buNone/>
            </a:pPr>
            <a:r>
              <a:rPr lang="en-US" altLang="ja-JP" dirty="0">
                <a:solidFill>
                  <a:srgbClr val="FF0000"/>
                </a:solidFill>
              </a:rPr>
              <a:t>1996</a:t>
            </a:r>
            <a:r>
              <a:rPr lang="ja-JP" altLang="en-US" dirty="0">
                <a:solidFill>
                  <a:srgbClr val="FF0000"/>
                </a:solidFill>
              </a:rPr>
              <a:t>　朝日新聞「</a:t>
            </a:r>
            <a:r>
              <a:rPr lang="en-US" altLang="ja-JP" dirty="0">
                <a:solidFill>
                  <a:srgbClr val="FF0000"/>
                </a:solidFill>
              </a:rPr>
              <a:t>21</a:t>
            </a:r>
            <a:r>
              <a:rPr lang="ja-JP" altLang="en-US" dirty="0">
                <a:solidFill>
                  <a:srgbClr val="FF0000"/>
                </a:solidFill>
              </a:rPr>
              <a:t>世紀への提言」</a:t>
            </a:r>
            <a:endParaRPr lang="en-US" altLang="ja-JP" dirty="0">
              <a:solidFill>
                <a:srgbClr val="FF0000"/>
              </a:solidFill>
            </a:endParaRPr>
          </a:p>
          <a:p>
            <a:pPr marL="0" indent="0">
              <a:buNone/>
            </a:pPr>
            <a:r>
              <a:rPr lang="en-US" altLang="ja-JP" dirty="0">
                <a:solidFill>
                  <a:srgbClr val="FF0000"/>
                </a:solidFill>
              </a:rPr>
              <a:t>1999</a:t>
            </a:r>
            <a:r>
              <a:rPr lang="ja-JP" altLang="en-US" dirty="0">
                <a:solidFill>
                  <a:srgbClr val="FF0000"/>
                </a:solidFill>
              </a:rPr>
              <a:t>　ブダペスト宣言</a:t>
            </a:r>
            <a:endParaRPr lang="en-US" altLang="ja-JP" dirty="0">
              <a:solidFill>
                <a:srgbClr val="FF0000"/>
              </a:solidFill>
            </a:endParaRPr>
          </a:p>
          <a:p>
            <a:pPr marL="0" indent="0">
              <a:buNone/>
            </a:pPr>
            <a:endParaRPr lang="en-US" altLang="ja-JP" dirty="0">
              <a:solidFill>
                <a:srgbClr val="FF0000"/>
              </a:solidFill>
            </a:endParaRPr>
          </a:p>
          <a:p>
            <a:pPr marL="0" indent="0">
              <a:buNone/>
            </a:pPr>
            <a:r>
              <a:rPr lang="en-US" altLang="ja-JP" dirty="0">
                <a:solidFill>
                  <a:srgbClr val="FF0000"/>
                </a:solidFill>
                <a:highlight>
                  <a:srgbClr val="FFFF00"/>
                </a:highlight>
              </a:rPr>
              <a:t>2001</a:t>
            </a:r>
            <a:r>
              <a:rPr lang="ja-JP" altLang="en-US" dirty="0">
                <a:solidFill>
                  <a:srgbClr val="FF0000"/>
                </a:solidFill>
                <a:highlight>
                  <a:srgbClr val="FFFF00"/>
                </a:highlight>
              </a:rPr>
              <a:t>　総合科学技術会議</a:t>
            </a:r>
            <a:endParaRPr lang="en-US" altLang="ja-JP" dirty="0">
              <a:solidFill>
                <a:srgbClr val="FF0000"/>
              </a:solidFill>
              <a:highlight>
                <a:srgbClr val="FFFF00"/>
              </a:highlight>
            </a:endParaRPr>
          </a:p>
          <a:p>
            <a:pPr marL="0" indent="0">
              <a:buNone/>
            </a:pPr>
            <a:r>
              <a:rPr lang="ja-JP" altLang="en-US" dirty="0">
                <a:solidFill>
                  <a:srgbClr val="FF0000"/>
                </a:solidFill>
                <a:highlight>
                  <a:srgbClr val="FFFF00"/>
                </a:highlight>
              </a:rPr>
              <a:t>議員（～</a:t>
            </a:r>
            <a:r>
              <a:rPr lang="en-US" altLang="ja-JP" dirty="0">
                <a:solidFill>
                  <a:srgbClr val="FF0000"/>
                </a:solidFill>
                <a:highlight>
                  <a:srgbClr val="FFFF00"/>
                </a:highlight>
              </a:rPr>
              <a:t>2006</a:t>
            </a:r>
            <a:r>
              <a:rPr lang="ja-JP" altLang="en-US" dirty="0">
                <a:solidFill>
                  <a:srgbClr val="FF0000"/>
                </a:solidFill>
                <a:highlight>
                  <a:srgbClr val="FFFF00"/>
                </a:highlight>
              </a:rPr>
              <a:t>）</a:t>
            </a:r>
            <a:endParaRPr lang="en-US" altLang="ja-JP" dirty="0">
              <a:solidFill>
                <a:srgbClr val="FF0000"/>
              </a:solidFill>
              <a:highlight>
                <a:srgbClr val="FFFF00"/>
              </a:highlight>
            </a:endParaRPr>
          </a:p>
          <a:p>
            <a:pPr marL="0" indent="0">
              <a:buNone/>
            </a:pPr>
            <a:endParaRPr lang="en-US" altLang="ja-JP" dirty="0">
              <a:solidFill>
                <a:srgbClr val="FF0000"/>
              </a:solidFill>
            </a:endParaRPr>
          </a:p>
          <a:p>
            <a:pPr marL="0" indent="0">
              <a:buNone/>
            </a:pPr>
            <a:r>
              <a:rPr lang="en-US" altLang="ja-JP" dirty="0">
                <a:solidFill>
                  <a:srgbClr val="FF0000"/>
                </a:solidFill>
                <a:highlight>
                  <a:srgbClr val="FFFF00"/>
                </a:highlight>
              </a:rPr>
              <a:t>2004</a:t>
            </a:r>
            <a:r>
              <a:rPr lang="ja-JP" altLang="en-US" dirty="0">
                <a:solidFill>
                  <a:srgbClr val="FF0000"/>
                </a:solidFill>
                <a:highlight>
                  <a:srgbClr val="FFFF00"/>
                </a:highlight>
              </a:rPr>
              <a:t>　科技白書に「科学コミュニケーション」</a:t>
            </a:r>
            <a:endParaRPr lang="en-US" altLang="ja-JP" dirty="0">
              <a:solidFill>
                <a:srgbClr val="FF0000"/>
              </a:solidFill>
              <a:highlight>
                <a:srgbClr val="FFFF00"/>
              </a:highlight>
            </a:endParaRPr>
          </a:p>
          <a:p>
            <a:pPr marL="0" indent="0">
              <a:buNone/>
            </a:pPr>
            <a:r>
              <a:rPr lang="en-US" altLang="ja-JP" dirty="0">
                <a:solidFill>
                  <a:srgbClr val="FF0000"/>
                </a:solidFill>
                <a:highlight>
                  <a:srgbClr val="FFFF00"/>
                </a:highlight>
              </a:rPr>
              <a:t>2005</a:t>
            </a:r>
            <a:r>
              <a:rPr lang="ja-JP" altLang="en-US" dirty="0">
                <a:solidFill>
                  <a:srgbClr val="FF0000"/>
                </a:solidFill>
                <a:highlight>
                  <a:srgbClr val="FFFF00"/>
                </a:highlight>
              </a:rPr>
              <a:t>　</a:t>
            </a:r>
            <a:r>
              <a:rPr lang="en-US" altLang="ja-JP" dirty="0">
                <a:solidFill>
                  <a:srgbClr val="FF0000"/>
                </a:solidFill>
                <a:highlight>
                  <a:srgbClr val="FFFF00"/>
                </a:highlight>
              </a:rPr>
              <a:t>SC</a:t>
            </a:r>
            <a:r>
              <a:rPr lang="ja-JP" altLang="en-US" dirty="0">
                <a:solidFill>
                  <a:srgbClr val="FF0000"/>
                </a:solidFill>
                <a:highlight>
                  <a:srgbClr val="FFFF00"/>
                </a:highlight>
              </a:rPr>
              <a:t>プログラム開始</a:t>
            </a:r>
            <a:endParaRPr lang="en-US" altLang="ja-JP" dirty="0">
              <a:solidFill>
                <a:srgbClr val="FF0000"/>
              </a:solidFill>
              <a:highlight>
                <a:srgbClr val="FFFF00"/>
              </a:highlight>
            </a:endParaRPr>
          </a:p>
          <a:p>
            <a:pPr marL="0" indent="0">
              <a:buNone/>
            </a:pPr>
            <a:endParaRPr lang="en-US" altLang="ja-JP" dirty="0">
              <a:solidFill>
                <a:srgbClr val="FF0000"/>
              </a:solidFill>
            </a:endParaRPr>
          </a:p>
          <a:p>
            <a:pPr marL="0" indent="0">
              <a:buNone/>
            </a:pPr>
            <a:r>
              <a:rPr lang="en-US" altLang="ja-JP" dirty="0">
                <a:solidFill>
                  <a:srgbClr val="FF0000"/>
                </a:solidFill>
              </a:rPr>
              <a:t>2007</a:t>
            </a:r>
            <a:r>
              <a:rPr lang="ja-JP" altLang="en-US" dirty="0">
                <a:solidFill>
                  <a:srgbClr val="FF0000"/>
                </a:solidFill>
              </a:rPr>
              <a:t>　</a:t>
            </a:r>
            <a:r>
              <a:rPr lang="en-US" altLang="ja-JP" dirty="0">
                <a:solidFill>
                  <a:srgbClr val="FF0000"/>
                </a:solidFill>
              </a:rPr>
              <a:t>ICSU</a:t>
            </a:r>
            <a:r>
              <a:rPr lang="ja-JP" altLang="en-US" dirty="0">
                <a:solidFill>
                  <a:srgbClr val="FF0000"/>
                </a:solidFill>
              </a:rPr>
              <a:t>（国際科学会議）副会長</a:t>
            </a:r>
            <a:endParaRPr lang="en-US" altLang="ja-JP" dirty="0">
              <a:solidFill>
                <a:srgbClr val="FF0000"/>
              </a:solidFill>
            </a:endParaRPr>
          </a:p>
        </p:txBody>
      </p:sp>
      <p:sp>
        <p:nvSpPr>
          <p:cNvPr id="14" name="コンテンツ プレースホルダー 13">
            <a:extLst>
              <a:ext uri="{FF2B5EF4-FFF2-40B4-BE49-F238E27FC236}">
                <a16:creationId xmlns:a16="http://schemas.microsoft.com/office/drawing/2014/main" id="{4FABF80F-967D-0C0F-26F1-BC9C9461A8E9}"/>
              </a:ext>
            </a:extLst>
          </p:cNvPr>
          <p:cNvSpPr>
            <a:spLocks noGrp="1"/>
          </p:cNvSpPr>
          <p:nvPr>
            <p:ph sz="quarter" idx="4"/>
          </p:nvPr>
        </p:nvSpPr>
        <p:spPr>
          <a:xfrm>
            <a:off x="4343906" y="763526"/>
            <a:ext cx="4986779" cy="6033154"/>
          </a:xfrm>
        </p:spPr>
        <p:txBody>
          <a:bodyPr>
            <a:normAutofit lnSpcReduction="10000"/>
          </a:bodyPr>
          <a:lstStyle/>
          <a:p>
            <a:pPr marL="0" indent="0">
              <a:buNone/>
            </a:pPr>
            <a:r>
              <a:rPr lang="en-US" altLang="ja-JP" dirty="0">
                <a:solidFill>
                  <a:srgbClr val="00B0F0"/>
                </a:solidFill>
              </a:rPr>
              <a:t>1974</a:t>
            </a:r>
            <a:r>
              <a:rPr lang="ja-JP" altLang="en-US" dirty="0">
                <a:solidFill>
                  <a:srgbClr val="00B0F0"/>
                </a:solidFill>
              </a:rPr>
              <a:t>　科技庁入庁</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1995</a:t>
            </a:r>
            <a:r>
              <a:rPr lang="ja-JP" altLang="en-US" dirty="0">
                <a:solidFill>
                  <a:srgbClr val="00B0F0"/>
                </a:solidFill>
              </a:rPr>
              <a:t>　科学技術基本法制定</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1999</a:t>
            </a:r>
            <a:r>
              <a:rPr lang="ja-JP" altLang="en-US" dirty="0">
                <a:solidFill>
                  <a:srgbClr val="00B0F0"/>
                </a:solidFill>
              </a:rPr>
              <a:t>科学技術政策局政策課長</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highlight>
                  <a:srgbClr val="FFFF00"/>
                </a:highlight>
              </a:rPr>
              <a:t>2001</a:t>
            </a:r>
            <a:r>
              <a:rPr lang="ja-JP" altLang="en-US" dirty="0">
                <a:solidFill>
                  <a:srgbClr val="00B0F0"/>
                </a:solidFill>
                <a:highlight>
                  <a:srgbClr val="FFFF00"/>
                </a:highlight>
              </a:rPr>
              <a:t>内閣府官房審議官</a:t>
            </a:r>
            <a:endParaRPr lang="en-US" altLang="ja-JP" dirty="0">
              <a:solidFill>
                <a:srgbClr val="00B0F0"/>
              </a:solidFill>
              <a:highlight>
                <a:srgbClr val="FFFF00"/>
              </a:highlight>
            </a:endParaRPr>
          </a:p>
          <a:p>
            <a:pPr marL="0" indent="0">
              <a:buNone/>
            </a:pPr>
            <a:r>
              <a:rPr lang="en-US" altLang="ja-JP" dirty="0">
                <a:solidFill>
                  <a:srgbClr val="00B0F0"/>
                </a:solidFill>
              </a:rPr>
              <a:t>2002</a:t>
            </a:r>
            <a:r>
              <a:rPr lang="ja-JP" altLang="en-US" dirty="0">
                <a:solidFill>
                  <a:srgbClr val="00B0F0"/>
                </a:solidFill>
              </a:rPr>
              <a:t>文科省大臣官房審議官</a:t>
            </a:r>
            <a:endParaRPr lang="en-US" altLang="ja-JP" dirty="0">
              <a:solidFill>
                <a:srgbClr val="00B0F0"/>
              </a:solidFill>
            </a:endParaRPr>
          </a:p>
          <a:p>
            <a:pPr marL="0" indent="0">
              <a:buNone/>
            </a:pPr>
            <a:r>
              <a:rPr lang="en-US" altLang="ja-JP" dirty="0">
                <a:solidFill>
                  <a:srgbClr val="00B0F0"/>
                </a:solidFill>
                <a:highlight>
                  <a:srgbClr val="FFFF00"/>
                </a:highlight>
              </a:rPr>
              <a:t>2003</a:t>
            </a:r>
            <a:r>
              <a:rPr lang="ja-JP" altLang="en-US" dirty="0">
                <a:solidFill>
                  <a:srgbClr val="00B0F0"/>
                </a:solidFill>
                <a:highlight>
                  <a:srgbClr val="FFFF00"/>
                </a:highlight>
              </a:rPr>
              <a:t>科学技術・学術政策局長</a:t>
            </a:r>
            <a:endParaRPr lang="en-US" altLang="ja-JP" dirty="0">
              <a:solidFill>
                <a:srgbClr val="00B0F0"/>
              </a:solidFill>
              <a:highlight>
                <a:srgbClr val="FFFF00"/>
              </a:highlight>
            </a:endParaRPr>
          </a:p>
          <a:p>
            <a:pPr marL="0" indent="0">
              <a:buNone/>
            </a:pPr>
            <a:endParaRPr lang="en-US" altLang="ja-JP" dirty="0">
              <a:solidFill>
                <a:srgbClr val="00B0F0"/>
              </a:solidFill>
            </a:endParaRPr>
          </a:p>
          <a:p>
            <a:pPr marL="0" indent="0">
              <a:buNone/>
            </a:pPr>
            <a:r>
              <a:rPr lang="en-US" altLang="ja-JP" dirty="0">
                <a:solidFill>
                  <a:srgbClr val="00B0F0"/>
                </a:solidFill>
              </a:rPr>
              <a:t>2005</a:t>
            </a:r>
            <a:r>
              <a:rPr lang="ja-JP" altLang="en-US" dirty="0">
                <a:solidFill>
                  <a:srgbClr val="00B0F0"/>
                </a:solidFill>
              </a:rPr>
              <a:t>内閣府出向</a:t>
            </a:r>
            <a:endParaRPr lang="en-US" altLang="ja-JP" dirty="0">
              <a:solidFill>
                <a:srgbClr val="00B0F0"/>
              </a:solidFill>
            </a:endParaRPr>
          </a:p>
          <a:p>
            <a:pPr marL="0" indent="0">
              <a:buNone/>
            </a:pPr>
            <a:r>
              <a:rPr lang="en-US" altLang="ja-JP" dirty="0">
                <a:solidFill>
                  <a:srgbClr val="00B0F0"/>
                </a:solidFill>
              </a:rPr>
              <a:t>2006</a:t>
            </a:r>
            <a:r>
              <a:rPr lang="ja-JP" altLang="en-US" dirty="0">
                <a:solidFill>
                  <a:srgbClr val="00B0F0"/>
                </a:solidFill>
              </a:rPr>
              <a:t>文科省出向</a:t>
            </a:r>
            <a:endParaRPr lang="en-US" altLang="ja-JP" dirty="0">
              <a:solidFill>
                <a:srgbClr val="00B0F0"/>
              </a:solidFill>
            </a:endParaRPr>
          </a:p>
          <a:p>
            <a:pPr marL="0" indent="0">
              <a:buNone/>
            </a:pPr>
            <a:endParaRPr lang="en-US" altLang="ja-JP" dirty="0">
              <a:solidFill>
                <a:srgbClr val="00B0F0"/>
              </a:solidFill>
            </a:endParaRPr>
          </a:p>
        </p:txBody>
      </p:sp>
      <p:sp>
        <p:nvSpPr>
          <p:cNvPr id="15" name="テキスト プレースホルダー 10">
            <a:extLst>
              <a:ext uri="{FF2B5EF4-FFF2-40B4-BE49-F238E27FC236}">
                <a16:creationId xmlns:a16="http://schemas.microsoft.com/office/drawing/2014/main" id="{122AFA4E-50F4-7D28-D478-326C196DC0B9}"/>
              </a:ext>
            </a:extLst>
          </p:cNvPr>
          <p:cNvSpPr txBox="1">
            <a:spLocks/>
          </p:cNvSpPr>
          <p:nvPr/>
        </p:nvSpPr>
        <p:spPr>
          <a:xfrm>
            <a:off x="620317" y="166688"/>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dirty="0"/>
          </a:p>
        </p:txBody>
      </p:sp>
      <p:sp>
        <p:nvSpPr>
          <p:cNvPr id="16" name="コンテンツ プレースホルダー 11">
            <a:extLst>
              <a:ext uri="{FF2B5EF4-FFF2-40B4-BE49-F238E27FC236}">
                <a16:creationId xmlns:a16="http://schemas.microsoft.com/office/drawing/2014/main" id="{42F60F48-2B1E-4FAE-3569-3AB53203EE4A}"/>
              </a:ext>
            </a:extLst>
          </p:cNvPr>
          <p:cNvSpPr txBox="1">
            <a:spLocks/>
          </p:cNvSpPr>
          <p:nvPr/>
        </p:nvSpPr>
        <p:spPr>
          <a:xfrm>
            <a:off x="620317" y="990600"/>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7" name="テキスト プレースホルダー 12">
            <a:extLst>
              <a:ext uri="{FF2B5EF4-FFF2-40B4-BE49-F238E27FC236}">
                <a16:creationId xmlns:a16="http://schemas.microsoft.com/office/drawing/2014/main" id="{2C09C6E0-940B-9C99-67D9-69DA47837C93}"/>
              </a:ext>
            </a:extLst>
          </p:cNvPr>
          <p:cNvSpPr txBox="1">
            <a:spLocks/>
          </p:cNvSpPr>
          <p:nvPr/>
        </p:nvSpPr>
        <p:spPr>
          <a:xfrm>
            <a:off x="4619625" y="166688"/>
            <a:ext cx="3887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a:p>
        </p:txBody>
      </p:sp>
      <p:sp>
        <p:nvSpPr>
          <p:cNvPr id="18" name="コンテンツ プレースホルダー 13">
            <a:extLst>
              <a:ext uri="{FF2B5EF4-FFF2-40B4-BE49-F238E27FC236}">
                <a16:creationId xmlns:a16="http://schemas.microsoft.com/office/drawing/2014/main" id="{FA8430E6-AD39-707F-99CA-5EC98D34BB58}"/>
              </a:ext>
            </a:extLst>
          </p:cNvPr>
          <p:cNvSpPr txBox="1">
            <a:spLocks/>
          </p:cNvSpPr>
          <p:nvPr/>
        </p:nvSpPr>
        <p:spPr>
          <a:xfrm>
            <a:off x="4619625" y="990600"/>
            <a:ext cx="388739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9" name="テキスト プレースホルダー 10">
            <a:extLst>
              <a:ext uri="{FF2B5EF4-FFF2-40B4-BE49-F238E27FC236}">
                <a16:creationId xmlns:a16="http://schemas.microsoft.com/office/drawing/2014/main" id="{33E1E8F1-A465-E7DC-8698-389C8717C045}"/>
              </a:ext>
            </a:extLst>
          </p:cNvPr>
          <p:cNvSpPr txBox="1">
            <a:spLocks/>
          </p:cNvSpPr>
          <p:nvPr/>
        </p:nvSpPr>
        <p:spPr>
          <a:xfrm>
            <a:off x="4716440" y="140342"/>
            <a:ext cx="3868340" cy="50539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dirty="0">
                <a:solidFill>
                  <a:srgbClr val="00B0F0"/>
                </a:solidFill>
              </a:rPr>
              <a:t>有本先生</a:t>
            </a:r>
          </a:p>
        </p:txBody>
      </p:sp>
    </p:spTree>
    <p:extLst>
      <p:ext uri="{BB962C8B-B14F-4D97-AF65-F5344CB8AC3E}">
        <p14:creationId xmlns:p14="http://schemas.microsoft.com/office/powerpoint/2010/main" val="2560214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5B2B1B8-0DF3-DE0E-0679-7B40B5B18916}"/>
              </a:ext>
            </a:extLst>
          </p:cNvPr>
          <p:cNvSpPr>
            <a:spLocks noGrp="1"/>
          </p:cNvSpPr>
          <p:nvPr>
            <p:ph type="title"/>
          </p:nvPr>
        </p:nvSpPr>
        <p:spPr>
          <a:xfrm>
            <a:off x="148281" y="365127"/>
            <a:ext cx="8884508" cy="648128"/>
          </a:xfrm>
        </p:spPr>
        <p:txBody>
          <a:bodyPr>
            <a:normAutofit fontScale="90000"/>
          </a:bodyPr>
          <a:lstStyle/>
          <a:p>
            <a:r>
              <a:rPr lang="en-US" altLang="ja-JP" dirty="0"/>
              <a:t>『</a:t>
            </a:r>
            <a:r>
              <a:rPr lang="ja-JP" altLang="en-US" dirty="0"/>
              <a:t>平成</a:t>
            </a:r>
            <a:r>
              <a:rPr lang="en-US" altLang="ja-JP" dirty="0"/>
              <a:t>16</a:t>
            </a:r>
            <a:r>
              <a:rPr lang="ja-JP" altLang="en-US" dirty="0"/>
              <a:t>年版</a:t>
            </a:r>
            <a:r>
              <a:rPr lang="zh-TW" altLang="en-US" dirty="0"/>
              <a:t>　</a:t>
            </a:r>
            <a:r>
              <a:rPr lang="ja-JP" altLang="en-US" dirty="0"/>
              <a:t>科学技術白書</a:t>
            </a:r>
            <a:r>
              <a:rPr lang="en-US" altLang="ja-JP" dirty="0"/>
              <a:t>』(2004)</a:t>
            </a:r>
            <a:endParaRPr lang="ja-JP" altLang="en-US" dirty="0"/>
          </a:p>
        </p:txBody>
      </p:sp>
      <p:sp>
        <p:nvSpPr>
          <p:cNvPr id="6" name="コンテンツ プレースホルダー 5">
            <a:extLst>
              <a:ext uri="{FF2B5EF4-FFF2-40B4-BE49-F238E27FC236}">
                <a16:creationId xmlns:a16="http://schemas.microsoft.com/office/drawing/2014/main" id="{EF3F061E-9E0D-D581-0CD5-43283F5DAA58}"/>
              </a:ext>
            </a:extLst>
          </p:cNvPr>
          <p:cNvSpPr>
            <a:spLocks noGrp="1"/>
          </p:cNvSpPr>
          <p:nvPr>
            <p:ph idx="1"/>
          </p:nvPr>
        </p:nvSpPr>
        <p:spPr>
          <a:xfrm>
            <a:off x="234779" y="1825625"/>
            <a:ext cx="8662086" cy="4351338"/>
          </a:xfrm>
        </p:spPr>
        <p:txBody>
          <a:bodyPr/>
          <a:lstStyle/>
          <a:p>
            <a:pPr marL="0" indent="0">
              <a:buNone/>
            </a:pPr>
            <a:r>
              <a:rPr lang="ja-JP" altLang="en-US" dirty="0"/>
              <a:t>第</a:t>
            </a:r>
            <a:r>
              <a:rPr lang="en-US" altLang="ja-JP" dirty="0"/>
              <a:t>1</a:t>
            </a:r>
            <a:r>
              <a:rPr lang="ja-JP" altLang="en-US" dirty="0"/>
              <a:t>部 　 これからの科学技術と社会</a:t>
            </a:r>
            <a:endParaRPr lang="en-US" altLang="ja-JP" dirty="0"/>
          </a:p>
          <a:p>
            <a:pPr marL="0" indent="0">
              <a:buNone/>
            </a:pPr>
            <a:r>
              <a:rPr lang="ja-JP" altLang="en-US" dirty="0"/>
              <a:t>　第</a:t>
            </a:r>
            <a:r>
              <a:rPr lang="en-US" altLang="ja-JP" dirty="0"/>
              <a:t>1</a:t>
            </a:r>
            <a:r>
              <a:rPr lang="ja-JP" altLang="en-US" dirty="0"/>
              <a:t>章　科学技術と社会の関係の深まり</a:t>
            </a:r>
            <a:endParaRPr lang="en-US" altLang="ja-JP" dirty="0"/>
          </a:p>
          <a:p>
            <a:pPr marL="0" indent="0">
              <a:buNone/>
            </a:pPr>
            <a:r>
              <a:rPr lang="ja-JP" altLang="en-US" dirty="0"/>
              <a:t>　第</a:t>
            </a:r>
            <a:r>
              <a:rPr lang="en-US" altLang="ja-JP" dirty="0"/>
              <a:t>2</a:t>
            </a:r>
            <a:r>
              <a:rPr lang="ja-JP" altLang="en-US" dirty="0"/>
              <a:t>章　社会のための科学技術のあり方</a:t>
            </a:r>
          </a:p>
          <a:p>
            <a:pPr marL="0" indent="0">
              <a:buNone/>
            </a:pPr>
            <a:r>
              <a:rPr lang="ja-JP" altLang="en-US" dirty="0"/>
              <a:t>　</a:t>
            </a:r>
            <a:r>
              <a:rPr lang="ja-JP" altLang="en-US" dirty="0">
                <a:highlight>
                  <a:srgbClr val="FFFF00"/>
                </a:highlight>
              </a:rPr>
              <a:t>第</a:t>
            </a:r>
            <a:r>
              <a:rPr lang="en-US" altLang="ja-JP" dirty="0">
                <a:highlight>
                  <a:srgbClr val="FFFF00"/>
                </a:highlight>
              </a:rPr>
              <a:t>3</a:t>
            </a:r>
            <a:r>
              <a:rPr lang="ja-JP" altLang="en-US" dirty="0">
                <a:highlight>
                  <a:srgbClr val="FFFF00"/>
                </a:highlight>
              </a:rPr>
              <a:t>章　社会とのコミュニケーションのあり方</a:t>
            </a:r>
          </a:p>
          <a:p>
            <a:pPr marL="0" indent="0">
              <a:buNone/>
            </a:pPr>
            <a:r>
              <a:rPr lang="ja-JP" altLang="en-US" dirty="0"/>
              <a:t>　　第</a:t>
            </a:r>
            <a:r>
              <a:rPr lang="en-US" altLang="ja-JP" dirty="0"/>
              <a:t>1</a:t>
            </a:r>
            <a:r>
              <a:rPr lang="ja-JP" altLang="en-US" dirty="0"/>
              <a:t>節　科学技術に関する国民意識の醸成</a:t>
            </a:r>
            <a:endParaRPr lang="en-US" altLang="ja-JP" dirty="0"/>
          </a:p>
          <a:p>
            <a:pPr marL="0" indent="0">
              <a:buNone/>
            </a:pPr>
            <a:r>
              <a:rPr lang="ja-JP" altLang="en-US" dirty="0"/>
              <a:t>　　　</a:t>
            </a:r>
            <a:r>
              <a:rPr lang="en-US" altLang="ja-JP" dirty="0"/>
              <a:t>1.</a:t>
            </a:r>
            <a:r>
              <a:rPr lang="ja-JP" altLang="en-US" dirty="0"/>
              <a:t>　 科学技術リテラシーの向上</a:t>
            </a:r>
          </a:p>
          <a:p>
            <a:pPr marL="0" indent="0">
              <a:buNone/>
            </a:pPr>
            <a:r>
              <a:rPr lang="ja-JP" altLang="en-US" dirty="0"/>
              <a:t>　　　</a:t>
            </a:r>
            <a:r>
              <a:rPr lang="en-US" altLang="ja-JP" dirty="0"/>
              <a:t>2.</a:t>
            </a:r>
            <a:r>
              <a:rPr lang="ja-JP" altLang="en-US" dirty="0"/>
              <a:t>　 科学技術・理科教育の推進</a:t>
            </a:r>
          </a:p>
          <a:p>
            <a:pPr marL="0" indent="0">
              <a:buNone/>
            </a:pPr>
            <a:r>
              <a:rPr lang="ja-JP" altLang="en-US" dirty="0"/>
              <a:t>　　　</a:t>
            </a:r>
            <a:r>
              <a:rPr lang="en-US" altLang="ja-JP" dirty="0">
                <a:highlight>
                  <a:srgbClr val="FFFF00"/>
                </a:highlight>
              </a:rPr>
              <a:t>3.</a:t>
            </a:r>
            <a:r>
              <a:rPr lang="ja-JP" altLang="en-US" dirty="0">
                <a:highlight>
                  <a:srgbClr val="FFFF00"/>
                </a:highlight>
              </a:rPr>
              <a:t>　 科学技術と社会をつなぐ人材の養成</a:t>
            </a:r>
          </a:p>
        </p:txBody>
      </p:sp>
      <p:sp>
        <p:nvSpPr>
          <p:cNvPr id="8" name="テキスト ボックス 7">
            <a:extLst>
              <a:ext uri="{FF2B5EF4-FFF2-40B4-BE49-F238E27FC236}">
                <a16:creationId xmlns:a16="http://schemas.microsoft.com/office/drawing/2014/main" id="{9FDE8BF4-FF8B-6187-945C-C688AE0AA62A}"/>
              </a:ext>
            </a:extLst>
          </p:cNvPr>
          <p:cNvSpPr txBox="1"/>
          <p:nvPr/>
        </p:nvSpPr>
        <p:spPr>
          <a:xfrm>
            <a:off x="0" y="6169708"/>
            <a:ext cx="9144000" cy="646331"/>
          </a:xfrm>
          <a:prstGeom prst="rect">
            <a:avLst/>
          </a:prstGeom>
          <a:noFill/>
        </p:spPr>
        <p:txBody>
          <a:bodyPr wrap="square">
            <a:spAutoFit/>
          </a:bodyPr>
          <a:lstStyle/>
          <a:p>
            <a:r>
              <a:rPr lang="en-US" altLang="ja-JP" dirty="0"/>
              <a:t>https://warp.da.ndl.go.jp/info:ndljp/pid/286794/www.mext.go.jp/b_menu/hakusho/html/hpaa200401/index.html</a:t>
            </a:r>
            <a:endParaRPr lang="ja-JP" altLang="en-US" dirty="0"/>
          </a:p>
        </p:txBody>
      </p:sp>
    </p:spTree>
    <p:extLst>
      <p:ext uri="{BB962C8B-B14F-4D97-AF65-F5344CB8AC3E}">
        <p14:creationId xmlns:p14="http://schemas.microsoft.com/office/powerpoint/2010/main" val="1577750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26067DE-BAF5-2440-CF3C-C64A4C0D75C4}"/>
              </a:ext>
            </a:extLst>
          </p:cNvPr>
          <p:cNvSpPr>
            <a:spLocks noGrp="1"/>
          </p:cNvSpPr>
          <p:nvPr>
            <p:ph sz="half" idx="1"/>
          </p:nvPr>
        </p:nvSpPr>
        <p:spPr>
          <a:xfrm>
            <a:off x="420130" y="681548"/>
            <a:ext cx="8167816" cy="5682181"/>
          </a:xfrm>
        </p:spPr>
        <p:txBody>
          <a:bodyPr>
            <a:normAutofit/>
          </a:bodyPr>
          <a:lstStyle/>
          <a:p>
            <a:pPr marL="0" indent="0">
              <a:buNone/>
            </a:pPr>
            <a:r>
              <a:rPr kumimoji="1" lang="ja-JP" altLang="en-US" dirty="0"/>
              <a:t>科学技術政策研究所の調査資料「科学技術理解増進と科学コミュニケーションの活性化について</a:t>
            </a:r>
            <a:r>
              <a:rPr kumimoji="1" lang="en-US" altLang="ja-JP" dirty="0"/>
              <a:t>(2003</a:t>
            </a:r>
            <a:r>
              <a:rPr kumimoji="1" lang="ja-JP" altLang="en-US" dirty="0"/>
              <a:t>年</a:t>
            </a:r>
            <a:r>
              <a:rPr kumimoji="1" lang="en-US" altLang="ja-JP" dirty="0"/>
              <a:t>11</a:t>
            </a:r>
            <a:r>
              <a:rPr kumimoji="1" lang="ja-JP" altLang="en-US" dirty="0"/>
              <a:t>月</a:t>
            </a:r>
            <a:r>
              <a:rPr kumimoji="1" lang="en-US" altLang="ja-JP" dirty="0"/>
              <a:t>)</a:t>
            </a:r>
            <a:r>
              <a:rPr kumimoji="1" lang="ja-JP" altLang="en-US" dirty="0"/>
              <a:t>」によれば</a:t>
            </a:r>
            <a:r>
              <a:rPr kumimoji="1" lang="en-US" altLang="ja-JP" dirty="0"/>
              <a:t>,</a:t>
            </a:r>
            <a:r>
              <a:rPr kumimoji="1" lang="ja-JP" altLang="en-US" dirty="0">
                <a:solidFill>
                  <a:srgbClr val="FF0000"/>
                </a:solidFill>
              </a:rPr>
              <a:t>「科学コミュニケータ」</a:t>
            </a:r>
            <a:r>
              <a:rPr kumimoji="1" lang="ja-JP" altLang="en-US" dirty="0"/>
              <a:t>とは科学技術の専門家と一般公衆との溝を埋める役割を果たす人を言い</a:t>
            </a:r>
            <a:r>
              <a:rPr kumimoji="1" lang="en-US" altLang="ja-JP" dirty="0"/>
              <a:t>,</a:t>
            </a:r>
            <a:r>
              <a:rPr kumimoji="1" lang="ja-JP" altLang="en-US" dirty="0"/>
              <a:t>具体的には</a:t>
            </a:r>
            <a:r>
              <a:rPr kumimoji="1" lang="en-US" altLang="ja-JP" dirty="0"/>
              <a:t>,</a:t>
            </a:r>
            <a:r>
              <a:rPr kumimoji="1" lang="ja-JP" altLang="en-US" dirty="0"/>
              <a:t>マスメディアの科学記者</a:t>
            </a:r>
            <a:r>
              <a:rPr kumimoji="1" lang="en-US" altLang="ja-JP" dirty="0"/>
              <a:t>,</a:t>
            </a:r>
            <a:r>
              <a:rPr kumimoji="1" lang="ja-JP" altLang="en-US" dirty="0"/>
              <a:t>サイエンスライター</a:t>
            </a:r>
            <a:r>
              <a:rPr kumimoji="1" lang="en-US" altLang="ja-JP" dirty="0"/>
              <a:t>,</a:t>
            </a:r>
            <a:r>
              <a:rPr kumimoji="1" lang="ja-JP" altLang="en-US" dirty="0"/>
              <a:t>科学館・博物館関係者</a:t>
            </a:r>
            <a:r>
              <a:rPr kumimoji="1" lang="en-US" altLang="ja-JP" dirty="0"/>
              <a:t>,</a:t>
            </a:r>
            <a:r>
              <a:rPr kumimoji="1" lang="ja-JP" altLang="en-US" dirty="0"/>
              <a:t>大学・研究機関・企業等の広報担当者</a:t>
            </a:r>
            <a:r>
              <a:rPr kumimoji="1" lang="en-US" altLang="ja-JP" dirty="0"/>
              <a:t>,</a:t>
            </a:r>
            <a:r>
              <a:rPr kumimoji="1" lang="ja-JP" altLang="en-US" dirty="0"/>
              <a:t>理科・科学の教師</a:t>
            </a:r>
            <a:r>
              <a:rPr kumimoji="1" lang="en-US" altLang="ja-JP" dirty="0"/>
              <a:t>,</a:t>
            </a:r>
            <a:r>
              <a:rPr kumimoji="1" lang="ja-JP" altLang="en-US" dirty="0"/>
              <a:t>科学技術リテラシー向上に関わるボランティア</a:t>
            </a:r>
            <a:r>
              <a:rPr kumimoji="1" lang="en-US" altLang="ja-JP" dirty="0"/>
              <a:t>,</a:t>
            </a:r>
            <a:r>
              <a:rPr kumimoji="1" lang="ja-JP" altLang="en-US" dirty="0"/>
              <a:t>のような人々を念頭に置いている。このような</a:t>
            </a:r>
            <a:r>
              <a:rPr kumimoji="1" lang="ja-JP" altLang="en-US" dirty="0">
                <a:solidFill>
                  <a:srgbClr val="FF0000"/>
                </a:solidFill>
              </a:rPr>
              <a:t>科学技術コミュニケータ</a:t>
            </a:r>
            <a:r>
              <a:rPr kumimoji="1" lang="ja-JP" altLang="en-US" dirty="0"/>
              <a:t>は</a:t>
            </a:r>
            <a:r>
              <a:rPr kumimoji="1" lang="en-US" altLang="ja-JP" dirty="0"/>
              <a:t>,</a:t>
            </a:r>
            <a:r>
              <a:rPr kumimoji="1" lang="ja-JP" altLang="en-US" dirty="0"/>
              <a:t>前述したような科学技術と社会をつなぐ役割を果たす重要な存在である。</a:t>
            </a:r>
          </a:p>
        </p:txBody>
      </p:sp>
      <p:sp>
        <p:nvSpPr>
          <p:cNvPr id="5" name="テキスト ボックス 4">
            <a:extLst>
              <a:ext uri="{FF2B5EF4-FFF2-40B4-BE49-F238E27FC236}">
                <a16:creationId xmlns:a16="http://schemas.microsoft.com/office/drawing/2014/main" id="{192D45DE-EEE3-056A-95AF-348F876F9D06}"/>
              </a:ext>
            </a:extLst>
          </p:cNvPr>
          <p:cNvSpPr txBox="1"/>
          <p:nvPr/>
        </p:nvSpPr>
        <p:spPr>
          <a:xfrm>
            <a:off x="420130" y="6169708"/>
            <a:ext cx="8723870" cy="646331"/>
          </a:xfrm>
          <a:prstGeom prst="rect">
            <a:avLst/>
          </a:prstGeom>
          <a:noFill/>
        </p:spPr>
        <p:txBody>
          <a:bodyPr wrap="square">
            <a:spAutoFit/>
          </a:bodyPr>
          <a:lstStyle/>
          <a:p>
            <a:r>
              <a:rPr lang="en-US" altLang="ja-JP" dirty="0"/>
              <a:t>https://warp.da.ndl.go.jp/info:ndljp/pid/286794/www.mext.go.jp/b_menu/hakusho/html/hpaa200401/hpaa200401_2_031.html</a:t>
            </a:r>
            <a:endParaRPr lang="ja-JP" altLang="en-US" dirty="0"/>
          </a:p>
        </p:txBody>
      </p:sp>
    </p:spTree>
    <p:extLst>
      <p:ext uri="{BB962C8B-B14F-4D97-AF65-F5344CB8AC3E}">
        <p14:creationId xmlns:p14="http://schemas.microsoft.com/office/powerpoint/2010/main" val="3027993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E6CCE5-FFEC-AB9D-0A99-C23BCBFC10D0}"/>
              </a:ext>
            </a:extLst>
          </p:cNvPr>
          <p:cNvSpPr>
            <a:spLocks noGrp="1"/>
          </p:cNvSpPr>
          <p:nvPr>
            <p:ph sz="half" idx="1"/>
          </p:nvPr>
        </p:nvSpPr>
        <p:spPr>
          <a:xfrm>
            <a:off x="301968" y="392240"/>
            <a:ext cx="8540064" cy="5588429"/>
          </a:xfrm>
        </p:spPr>
        <p:txBody>
          <a:bodyPr>
            <a:normAutofit/>
          </a:bodyPr>
          <a:lstStyle/>
          <a:p>
            <a:pPr marL="0" indent="0">
              <a:buNone/>
            </a:pPr>
            <a:r>
              <a:rPr kumimoji="1" lang="ja-JP" altLang="en-US" dirty="0"/>
              <a:t>研究者を対象とした意識調査においても</a:t>
            </a:r>
            <a:r>
              <a:rPr kumimoji="1" lang="en-US" altLang="ja-JP" dirty="0"/>
              <a:t>,</a:t>
            </a:r>
            <a:r>
              <a:rPr kumimoji="1" lang="ja-JP" altLang="en-US" dirty="0"/>
              <a:t>我が国においては</a:t>
            </a:r>
            <a:r>
              <a:rPr kumimoji="1" lang="en-US" altLang="ja-JP" dirty="0"/>
              <a:t>,</a:t>
            </a:r>
            <a:r>
              <a:rPr kumimoji="1" lang="ja-JP" altLang="en-US" dirty="0"/>
              <a:t>科学技術を取り巻く様々な人材の中でも特に</a:t>
            </a:r>
            <a:r>
              <a:rPr kumimoji="1" lang="en-US" altLang="ja-JP" dirty="0"/>
              <a:t>,</a:t>
            </a:r>
            <a:r>
              <a:rPr kumimoji="1" lang="ja-JP" altLang="en-US" dirty="0">
                <a:solidFill>
                  <a:srgbClr val="00B0F0"/>
                </a:solidFill>
              </a:rPr>
              <a:t>科学技術と社会を媒介していくための人材について</a:t>
            </a:r>
            <a:r>
              <a:rPr kumimoji="1" lang="en-US" altLang="ja-JP" dirty="0">
                <a:solidFill>
                  <a:srgbClr val="00B0F0"/>
                </a:solidFill>
              </a:rPr>
              <a:t>,</a:t>
            </a:r>
            <a:r>
              <a:rPr kumimoji="1" lang="ja-JP" altLang="en-US" dirty="0">
                <a:solidFill>
                  <a:srgbClr val="00B0F0"/>
                </a:solidFill>
              </a:rPr>
              <a:t>質・量ともに不足感が高い</a:t>
            </a:r>
            <a:r>
              <a:rPr kumimoji="1" lang="ja-JP" altLang="en-US" dirty="0"/>
              <a:t>との結果が出ている</a:t>
            </a:r>
            <a:r>
              <a:rPr kumimoji="1" lang="en-US" altLang="ja-JP" dirty="0"/>
              <a:t>( </a:t>
            </a:r>
            <a:r>
              <a:rPr kumimoji="1" lang="ja-JP" altLang="en-US" dirty="0"/>
              <a:t>第</a:t>
            </a:r>
            <a:r>
              <a:rPr kumimoji="1" lang="en-US" altLang="ja-JP" dirty="0"/>
              <a:t>1-2-30</a:t>
            </a:r>
            <a:r>
              <a:rPr kumimoji="1" lang="ja-JP" altLang="en-US" dirty="0"/>
              <a:t>図 </a:t>
            </a:r>
            <a:r>
              <a:rPr kumimoji="1" lang="en-US" altLang="ja-JP" dirty="0"/>
              <a:t>)</a:t>
            </a:r>
            <a:r>
              <a:rPr kumimoji="1" lang="ja-JP" altLang="en-US" dirty="0"/>
              <a:t>。これらの状況からは</a:t>
            </a:r>
            <a:r>
              <a:rPr kumimoji="1" lang="en-US" altLang="ja-JP" dirty="0"/>
              <a:t>,</a:t>
            </a:r>
            <a:r>
              <a:rPr kumimoji="1" lang="ja-JP" altLang="en-US" dirty="0">
                <a:solidFill>
                  <a:srgbClr val="FF0000"/>
                </a:solidFill>
              </a:rPr>
              <a:t>科学技術に関して高い見識を備えた十分な数の科学技術コミュニケータを育成する必要がある</a:t>
            </a:r>
            <a:r>
              <a:rPr kumimoji="1" lang="ja-JP" altLang="en-US" dirty="0"/>
              <a:t>と言える。この点</a:t>
            </a:r>
            <a:r>
              <a:rPr kumimoji="1" lang="en-US" altLang="ja-JP" dirty="0"/>
              <a:t>,</a:t>
            </a:r>
            <a:r>
              <a:rPr kumimoji="1" lang="ja-JP" altLang="en-US" dirty="0"/>
              <a:t>英国や米国においては</a:t>
            </a:r>
            <a:r>
              <a:rPr kumimoji="1" lang="en-US" altLang="ja-JP" dirty="0"/>
              <a:t>,</a:t>
            </a:r>
            <a:r>
              <a:rPr kumimoji="1" lang="ja-JP" altLang="en-US" dirty="0"/>
              <a:t>科学に特化したコミュニケータを養成する大学・大学院のコースがある</a:t>
            </a:r>
            <a:r>
              <a:rPr kumimoji="1" lang="en-US" altLang="ja-JP" dirty="0"/>
              <a:t>( </a:t>
            </a:r>
            <a:r>
              <a:rPr kumimoji="1" lang="ja-JP" altLang="en-US" dirty="0"/>
              <a:t>第</a:t>
            </a:r>
            <a:r>
              <a:rPr kumimoji="1" lang="en-US" altLang="ja-JP" dirty="0"/>
              <a:t>1-3-13</a:t>
            </a:r>
            <a:r>
              <a:rPr kumimoji="1" lang="ja-JP" altLang="en-US" dirty="0"/>
              <a:t>表 </a:t>
            </a:r>
            <a:r>
              <a:rPr kumimoji="1" lang="en-US" altLang="ja-JP" dirty="0"/>
              <a:t>)</a:t>
            </a:r>
            <a:r>
              <a:rPr kumimoji="1" lang="ja-JP" altLang="en-US" dirty="0"/>
              <a:t>。今後</a:t>
            </a:r>
            <a:r>
              <a:rPr kumimoji="1" lang="en-US" altLang="ja-JP" dirty="0"/>
              <a:t>,</a:t>
            </a:r>
            <a:r>
              <a:rPr kumimoji="1" lang="ja-JP" altLang="en-US" dirty="0"/>
              <a:t>我が国においても</a:t>
            </a:r>
            <a:r>
              <a:rPr kumimoji="1" lang="en-US" altLang="ja-JP" dirty="0"/>
              <a:t>,</a:t>
            </a:r>
            <a:r>
              <a:rPr kumimoji="1" lang="ja-JP" altLang="en-US" dirty="0"/>
              <a:t>諸外国の例も参考にしつつ</a:t>
            </a:r>
            <a:r>
              <a:rPr kumimoji="1" lang="en-US" altLang="ja-JP" dirty="0"/>
              <a:t>,</a:t>
            </a:r>
            <a:r>
              <a:rPr kumimoji="1" lang="ja-JP" altLang="en-US" dirty="0">
                <a:highlight>
                  <a:srgbClr val="FFFF00"/>
                </a:highlight>
              </a:rPr>
              <a:t>例えば科学技術を専門とするコミュニケータ養成コースをつくるなど</a:t>
            </a:r>
            <a:r>
              <a:rPr kumimoji="1" lang="en-US" altLang="ja-JP" dirty="0"/>
              <a:t>,</a:t>
            </a:r>
            <a:r>
              <a:rPr kumimoji="1" lang="ja-JP" altLang="en-US" dirty="0"/>
              <a:t>科学技術に関する多様な人材養成</a:t>
            </a:r>
            <a:r>
              <a:rPr kumimoji="1" lang="en-US" altLang="ja-JP" dirty="0"/>
              <a:t>( </a:t>
            </a:r>
            <a:r>
              <a:rPr kumimoji="1" lang="ja-JP" altLang="en-US" dirty="0"/>
              <a:t>第</a:t>
            </a:r>
            <a:r>
              <a:rPr kumimoji="1" lang="en-US" altLang="ja-JP" dirty="0"/>
              <a:t>1-3-14</a:t>
            </a:r>
            <a:r>
              <a:rPr kumimoji="1" lang="ja-JP" altLang="en-US" dirty="0"/>
              <a:t>図 </a:t>
            </a:r>
            <a:r>
              <a:rPr kumimoji="1" lang="en-US" altLang="ja-JP" dirty="0"/>
              <a:t>)</a:t>
            </a:r>
            <a:r>
              <a:rPr kumimoji="1" lang="ja-JP" altLang="en-US" dirty="0"/>
              <a:t>のための様々な方策について検討することが必要であろう。</a:t>
            </a:r>
          </a:p>
        </p:txBody>
      </p:sp>
      <p:sp>
        <p:nvSpPr>
          <p:cNvPr id="6" name="テキスト ボックス 5">
            <a:extLst>
              <a:ext uri="{FF2B5EF4-FFF2-40B4-BE49-F238E27FC236}">
                <a16:creationId xmlns:a16="http://schemas.microsoft.com/office/drawing/2014/main" id="{BEB4CFB9-30A7-D853-B38C-D0BCB4F5FCED}"/>
              </a:ext>
            </a:extLst>
          </p:cNvPr>
          <p:cNvSpPr txBox="1"/>
          <p:nvPr/>
        </p:nvSpPr>
        <p:spPr>
          <a:xfrm>
            <a:off x="420130" y="6169708"/>
            <a:ext cx="8723870" cy="646331"/>
          </a:xfrm>
          <a:prstGeom prst="rect">
            <a:avLst/>
          </a:prstGeom>
          <a:noFill/>
        </p:spPr>
        <p:txBody>
          <a:bodyPr wrap="square">
            <a:spAutoFit/>
          </a:bodyPr>
          <a:lstStyle/>
          <a:p>
            <a:r>
              <a:rPr lang="en-US" altLang="ja-JP" dirty="0"/>
              <a:t>https://warp.da.ndl.go.jp/info:ndljp/pid/286794/www.mext.go.jp/b_menu/hakusho/html/hpaa200401/hpaa200401_2_031.html</a:t>
            </a:r>
            <a:endParaRPr lang="ja-JP" altLang="en-US" dirty="0"/>
          </a:p>
        </p:txBody>
      </p:sp>
    </p:spTree>
    <p:extLst>
      <p:ext uri="{BB962C8B-B14F-4D97-AF65-F5344CB8AC3E}">
        <p14:creationId xmlns:p14="http://schemas.microsoft.com/office/powerpoint/2010/main" val="3932201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880F83-6E32-4139-E0BB-799A78982546}"/>
              </a:ext>
            </a:extLst>
          </p:cNvPr>
          <p:cNvSpPr>
            <a:spLocks noGrp="1"/>
          </p:cNvSpPr>
          <p:nvPr>
            <p:ph type="title"/>
          </p:nvPr>
        </p:nvSpPr>
        <p:spPr>
          <a:xfrm>
            <a:off x="185351" y="365126"/>
            <a:ext cx="8773298" cy="438063"/>
          </a:xfrm>
        </p:spPr>
        <p:txBody>
          <a:bodyPr>
            <a:normAutofit fontScale="90000"/>
          </a:bodyPr>
          <a:lstStyle/>
          <a:p>
            <a:r>
              <a:rPr kumimoji="1" lang="en-US" altLang="ja-JP" dirty="0"/>
              <a:t>『</a:t>
            </a:r>
            <a:r>
              <a:rPr kumimoji="1" lang="ja-JP" altLang="en-US" dirty="0"/>
              <a:t>平成</a:t>
            </a:r>
            <a:r>
              <a:rPr kumimoji="1" lang="en-US" altLang="ja-JP" dirty="0"/>
              <a:t>17</a:t>
            </a:r>
            <a:r>
              <a:rPr kumimoji="1" lang="ja-JP" altLang="en-US" dirty="0"/>
              <a:t>年度版科学技術白書</a:t>
            </a:r>
            <a:r>
              <a:rPr kumimoji="1" lang="en-US" altLang="ja-JP" dirty="0"/>
              <a:t>』</a:t>
            </a:r>
            <a:r>
              <a:rPr lang="en-US" altLang="ja-JP" dirty="0"/>
              <a:t>(2005)</a:t>
            </a:r>
            <a:endParaRPr kumimoji="1" lang="ja-JP" altLang="en-US" dirty="0"/>
          </a:p>
        </p:txBody>
      </p:sp>
      <p:sp>
        <p:nvSpPr>
          <p:cNvPr id="3" name="コンテンツ プレースホルダー 2">
            <a:extLst>
              <a:ext uri="{FF2B5EF4-FFF2-40B4-BE49-F238E27FC236}">
                <a16:creationId xmlns:a16="http://schemas.microsoft.com/office/drawing/2014/main" id="{B5F288E2-9B54-45D9-29B8-C49743950886}"/>
              </a:ext>
            </a:extLst>
          </p:cNvPr>
          <p:cNvSpPr>
            <a:spLocks noGrp="1"/>
          </p:cNvSpPr>
          <p:nvPr>
            <p:ph sz="half" idx="1"/>
          </p:nvPr>
        </p:nvSpPr>
        <p:spPr>
          <a:xfrm>
            <a:off x="185351" y="1047149"/>
            <a:ext cx="8773298" cy="5662570"/>
          </a:xfrm>
        </p:spPr>
        <p:txBody>
          <a:bodyPr/>
          <a:lstStyle/>
          <a:p>
            <a:pPr marL="0" indent="0">
              <a:buNone/>
            </a:pPr>
            <a:endParaRPr kumimoji="1" lang="en-US" altLang="ja-JP" dirty="0"/>
          </a:p>
          <a:p>
            <a:pPr marL="0" indent="0">
              <a:buNone/>
            </a:pPr>
            <a:r>
              <a:rPr kumimoji="1" lang="ja-JP" altLang="en-US" dirty="0"/>
              <a:t>第</a:t>
            </a:r>
            <a:r>
              <a:rPr kumimoji="1" lang="en-US" altLang="ja-JP" dirty="0"/>
              <a:t>3</a:t>
            </a:r>
            <a:r>
              <a:rPr kumimoji="1" lang="ja-JP" altLang="en-US" dirty="0"/>
              <a:t>部　科学技術の振興に関して講じた施策</a:t>
            </a:r>
            <a:endParaRPr kumimoji="1" lang="en-US" altLang="ja-JP" dirty="0"/>
          </a:p>
          <a:p>
            <a:pPr marL="0" indent="0">
              <a:buNone/>
            </a:pPr>
            <a:r>
              <a:rPr lang="ja-JP" altLang="en-US" dirty="0"/>
              <a:t>　第</a:t>
            </a:r>
            <a:r>
              <a:rPr lang="en-US" altLang="ja-JP" dirty="0"/>
              <a:t>3</a:t>
            </a:r>
            <a:r>
              <a:rPr lang="ja-JP" altLang="en-US" dirty="0"/>
              <a:t>章　科学技術システムの改革</a:t>
            </a:r>
            <a:endParaRPr lang="en-US" altLang="ja-JP" dirty="0"/>
          </a:p>
          <a:p>
            <a:pPr marL="0" indent="0">
              <a:buNone/>
            </a:pPr>
            <a:r>
              <a:rPr kumimoji="1" lang="ja-JP" altLang="en-US" dirty="0"/>
              <a:t>　　第</a:t>
            </a:r>
            <a:r>
              <a:rPr kumimoji="1" lang="en-US" altLang="ja-JP" dirty="0"/>
              <a:t>5</a:t>
            </a:r>
            <a:r>
              <a:rPr kumimoji="1" lang="ja-JP" altLang="en-US" dirty="0"/>
              <a:t>節　科学技術活動についての社会とのチャンネルの構築</a:t>
            </a:r>
            <a:endParaRPr kumimoji="1" lang="en-US" altLang="ja-JP" dirty="0"/>
          </a:p>
          <a:p>
            <a:pPr marL="0" indent="0">
              <a:buNone/>
            </a:pPr>
            <a:r>
              <a:rPr lang="ja-JP" altLang="en-US" dirty="0"/>
              <a:t>　　　１　科学技術に対する学習の振興</a:t>
            </a:r>
            <a:endParaRPr lang="en-US" altLang="ja-JP" dirty="0"/>
          </a:p>
          <a:p>
            <a:pPr marL="0" indent="0">
              <a:buNone/>
            </a:pPr>
            <a:r>
              <a:rPr kumimoji="1" lang="ja-JP" altLang="en-US" dirty="0"/>
              <a:t>　　　（</a:t>
            </a:r>
            <a:r>
              <a:rPr kumimoji="1" lang="en-US" altLang="ja-JP" dirty="0"/>
              <a:t>1</a:t>
            </a:r>
            <a:r>
              <a:rPr kumimoji="1" lang="ja-JP" altLang="en-US" dirty="0"/>
              <a:t>）初等中等教育における理科教育及び産業教育の振興</a:t>
            </a:r>
            <a:endParaRPr kumimoji="1" lang="en-US" altLang="ja-JP" dirty="0"/>
          </a:p>
          <a:p>
            <a:pPr marL="0" indent="0">
              <a:buNone/>
            </a:pPr>
            <a:r>
              <a:rPr lang="ja-JP" altLang="en-US" dirty="0"/>
              <a:t>　　　（</a:t>
            </a:r>
            <a:r>
              <a:rPr lang="en-US" altLang="ja-JP" dirty="0"/>
              <a:t>2</a:t>
            </a:r>
            <a:r>
              <a:rPr lang="ja-JP" altLang="en-US" dirty="0"/>
              <a:t>）高等教育</a:t>
            </a:r>
            <a:endParaRPr lang="en-US" altLang="ja-JP" dirty="0"/>
          </a:p>
          <a:p>
            <a:pPr marL="0" indent="0">
              <a:buNone/>
            </a:pPr>
            <a:r>
              <a:rPr lang="ja-JP" altLang="en-US" dirty="0"/>
              <a:t>　　　</a:t>
            </a:r>
            <a:r>
              <a:rPr lang="ja-JP" altLang="en-US" dirty="0">
                <a:highlight>
                  <a:srgbClr val="FFFF00"/>
                </a:highlight>
              </a:rPr>
              <a:t>（</a:t>
            </a:r>
            <a:r>
              <a:rPr lang="en-US" altLang="ja-JP" dirty="0">
                <a:highlight>
                  <a:srgbClr val="FFFF00"/>
                </a:highlight>
              </a:rPr>
              <a:t>3</a:t>
            </a:r>
            <a:r>
              <a:rPr lang="ja-JP" altLang="en-US" dirty="0">
                <a:highlight>
                  <a:srgbClr val="FFFF00"/>
                </a:highlight>
              </a:rPr>
              <a:t>）国民の科学技術に対する理解の増進</a:t>
            </a:r>
            <a:endParaRPr lang="en-US" altLang="ja-JP" dirty="0">
              <a:highlight>
                <a:srgbClr val="FFFF00"/>
              </a:highlight>
            </a:endParaRPr>
          </a:p>
          <a:p>
            <a:pPr marL="0" indent="0">
              <a:buNone/>
            </a:pPr>
            <a:endParaRPr kumimoji="1" lang="en-US" altLang="ja-JP" dirty="0"/>
          </a:p>
        </p:txBody>
      </p:sp>
    </p:spTree>
    <p:extLst>
      <p:ext uri="{BB962C8B-B14F-4D97-AF65-F5344CB8AC3E}">
        <p14:creationId xmlns:p14="http://schemas.microsoft.com/office/powerpoint/2010/main" val="1686902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CD9C01-93A8-FDC9-67E5-7A02FD5487DB}"/>
              </a:ext>
            </a:extLst>
          </p:cNvPr>
          <p:cNvSpPr>
            <a:spLocks noGrp="1"/>
          </p:cNvSpPr>
          <p:nvPr>
            <p:ph type="title"/>
          </p:nvPr>
        </p:nvSpPr>
        <p:spPr>
          <a:xfrm>
            <a:off x="111211" y="365127"/>
            <a:ext cx="9032789" cy="586344"/>
          </a:xfrm>
        </p:spPr>
        <p:txBody>
          <a:bodyPr>
            <a:noAutofit/>
          </a:bodyPr>
          <a:lstStyle/>
          <a:p>
            <a:r>
              <a:rPr lang="ja-JP" altLang="en-US" sz="3600" dirty="0"/>
              <a:t>（</a:t>
            </a:r>
            <a:r>
              <a:rPr lang="en-US" altLang="ja-JP" sz="3600" dirty="0"/>
              <a:t>3</a:t>
            </a:r>
            <a:r>
              <a:rPr lang="ja-JP" altLang="en-US" sz="3600" dirty="0"/>
              <a:t>）国民の科学技術に対する理解の増進</a:t>
            </a:r>
            <a:endParaRPr kumimoji="1" lang="ja-JP" altLang="en-US" sz="3600" dirty="0"/>
          </a:p>
        </p:txBody>
      </p:sp>
      <p:sp>
        <p:nvSpPr>
          <p:cNvPr id="3" name="コンテンツ プレースホルダー 2">
            <a:extLst>
              <a:ext uri="{FF2B5EF4-FFF2-40B4-BE49-F238E27FC236}">
                <a16:creationId xmlns:a16="http://schemas.microsoft.com/office/drawing/2014/main" id="{36B8606C-BCB7-C9A7-37D7-8840C2E1D13D}"/>
              </a:ext>
            </a:extLst>
          </p:cNvPr>
          <p:cNvSpPr>
            <a:spLocks noGrp="1"/>
          </p:cNvSpPr>
          <p:nvPr>
            <p:ph sz="half" idx="1"/>
          </p:nvPr>
        </p:nvSpPr>
        <p:spPr>
          <a:xfrm>
            <a:off x="308919" y="1458097"/>
            <a:ext cx="8550875" cy="4201298"/>
          </a:xfrm>
        </p:spPr>
        <p:txBody>
          <a:bodyPr/>
          <a:lstStyle/>
          <a:p>
            <a:pPr marL="0" indent="0">
              <a:buNone/>
            </a:pPr>
            <a:r>
              <a:rPr kumimoji="1" lang="ja-JP" altLang="en-US" dirty="0"/>
              <a:t>科学技術振興機構は・・・「日本科学未来館」の運営を行っている。・・・これらの活動を通して</a:t>
            </a:r>
            <a:r>
              <a:rPr kumimoji="1" lang="ja-JP" altLang="en-US" dirty="0">
                <a:solidFill>
                  <a:srgbClr val="00B0F0"/>
                </a:solidFill>
              </a:rPr>
              <a:t>科学技術と社会の双方向のコミュニケーション</a:t>
            </a:r>
            <a:r>
              <a:rPr kumimoji="1" lang="ja-JP" altLang="en-US" dirty="0"/>
              <a:t>の活性化に努めるとともに、これらの活動を支える</a:t>
            </a:r>
            <a:r>
              <a:rPr kumimoji="1" lang="ja-JP" altLang="en-US" dirty="0">
                <a:solidFill>
                  <a:srgbClr val="FF0000"/>
                </a:solidFill>
              </a:rPr>
              <a:t>科学技術コミュニケーション人材</a:t>
            </a:r>
            <a:r>
              <a:rPr kumimoji="1" lang="ja-JP" altLang="en-US" dirty="0"/>
              <a:t>の育成を行っている。</a:t>
            </a:r>
            <a:endParaRPr kumimoji="1" lang="en-US" altLang="ja-JP" dirty="0"/>
          </a:p>
          <a:p>
            <a:pPr marL="0" indent="0">
              <a:buNone/>
            </a:pPr>
            <a:endParaRPr lang="en-US" altLang="ja-JP" dirty="0"/>
          </a:p>
          <a:p>
            <a:pPr marL="0" indent="0">
              <a:buNone/>
            </a:pPr>
            <a:r>
              <a:rPr lang="ja-JP" altLang="en-US" dirty="0"/>
              <a:t>写真のキャプション</a:t>
            </a:r>
            <a:endParaRPr lang="en-US" altLang="ja-JP" dirty="0"/>
          </a:p>
          <a:p>
            <a:pPr marL="0" indent="0">
              <a:buNone/>
            </a:pPr>
            <a:r>
              <a:rPr lang="ja-JP" altLang="en-US" dirty="0"/>
              <a:t>「日本科学未来館：</a:t>
            </a:r>
            <a:r>
              <a:rPr lang="ja-JP" altLang="en-US" dirty="0">
                <a:highlight>
                  <a:srgbClr val="FFFF00"/>
                </a:highlight>
              </a:rPr>
              <a:t>インタープリター</a:t>
            </a:r>
            <a:r>
              <a:rPr lang="ja-JP" altLang="en-US" dirty="0"/>
              <a:t>による説明」</a:t>
            </a:r>
            <a:endParaRPr lang="en-US" altLang="ja-JP" dirty="0"/>
          </a:p>
          <a:p>
            <a:pPr marL="0" indent="0">
              <a:buNone/>
            </a:pPr>
            <a:endParaRPr kumimoji="1" lang="en-US" altLang="ja-JP" dirty="0"/>
          </a:p>
        </p:txBody>
      </p:sp>
      <p:sp>
        <p:nvSpPr>
          <p:cNvPr id="6" name="テキスト ボックス 5">
            <a:extLst>
              <a:ext uri="{FF2B5EF4-FFF2-40B4-BE49-F238E27FC236}">
                <a16:creationId xmlns:a16="http://schemas.microsoft.com/office/drawing/2014/main" id="{C0F055A7-4399-CBAE-D56D-68238427F802}"/>
              </a:ext>
            </a:extLst>
          </p:cNvPr>
          <p:cNvSpPr txBox="1"/>
          <p:nvPr/>
        </p:nvSpPr>
        <p:spPr>
          <a:xfrm>
            <a:off x="308919" y="6166021"/>
            <a:ext cx="8723870" cy="646331"/>
          </a:xfrm>
          <a:prstGeom prst="rect">
            <a:avLst/>
          </a:prstGeom>
          <a:noFill/>
        </p:spPr>
        <p:txBody>
          <a:bodyPr wrap="square">
            <a:spAutoFit/>
          </a:bodyPr>
          <a:lstStyle/>
          <a:p>
            <a:r>
              <a:rPr lang="en-US" altLang="ja-JP" dirty="0">
                <a:hlinkClick r:id="rId2"/>
              </a:rPr>
              <a:t>https://dl.ndl.go.jp/contents/509276/d412a25a-f1a8-4fa3-9b49-04a34a83373e/71737152-f0c2-4d94-bf60-82b8f25282ba/71737152-f0c2-4d94-bf60-82b8f25282ba.pdf</a:t>
            </a:r>
            <a:endParaRPr lang="ja-JP" altLang="en-US" dirty="0"/>
          </a:p>
        </p:txBody>
      </p:sp>
    </p:spTree>
    <p:extLst>
      <p:ext uri="{BB962C8B-B14F-4D97-AF65-F5344CB8AC3E}">
        <p14:creationId xmlns:p14="http://schemas.microsoft.com/office/powerpoint/2010/main" val="118049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6334B5-41B1-EA4C-567B-4E20883FAAFC}"/>
              </a:ext>
            </a:extLst>
          </p:cNvPr>
          <p:cNvSpPr>
            <a:spLocks noGrp="1"/>
          </p:cNvSpPr>
          <p:nvPr>
            <p:ph type="title"/>
          </p:nvPr>
        </p:nvSpPr>
        <p:spPr>
          <a:xfrm>
            <a:off x="0" y="1709739"/>
            <a:ext cx="9143999" cy="2852737"/>
          </a:xfrm>
        </p:spPr>
        <p:txBody>
          <a:bodyPr>
            <a:noAutofit/>
          </a:bodyPr>
          <a:lstStyle/>
          <a:p>
            <a:r>
              <a:rPr lang="en-US" altLang="ja-JP" sz="4000" dirty="0"/>
              <a:t>Ⅰ</a:t>
            </a:r>
            <a:r>
              <a:rPr lang="ja-JP" altLang="en-US" sz="4000" dirty="0"/>
              <a:t>インタープリターの発想の起源</a:t>
            </a:r>
            <a:br>
              <a:rPr lang="en-US" altLang="ja-JP" sz="4000" dirty="0"/>
            </a:br>
            <a:br>
              <a:rPr lang="en-US" altLang="ja-JP" sz="4000" dirty="0"/>
            </a:br>
            <a:r>
              <a:rPr lang="en-US" altLang="ja-JP" sz="4000" dirty="0"/>
              <a:t>Ⅱ</a:t>
            </a:r>
            <a:r>
              <a:rPr lang="ja-JP" altLang="en-US" sz="4000" dirty="0"/>
              <a:t>総合科学技術会議での政策化</a:t>
            </a:r>
            <a:br>
              <a:rPr lang="en-US" altLang="ja-JP" sz="4000" dirty="0"/>
            </a:br>
            <a:br>
              <a:rPr lang="en-US" altLang="ja-JP" sz="4000" dirty="0"/>
            </a:br>
            <a:r>
              <a:rPr lang="en-US" altLang="ja-JP" sz="4000" dirty="0"/>
              <a:t>Ⅲ</a:t>
            </a:r>
            <a:r>
              <a:rPr lang="ja-JP" altLang="en-US" sz="4000" dirty="0"/>
              <a:t>その後の科学技術政策の課題と希望</a:t>
            </a:r>
          </a:p>
        </p:txBody>
      </p:sp>
      <p:sp>
        <p:nvSpPr>
          <p:cNvPr id="5" name="テキスト プレースホルダー 4">
            <a:extLst>
              <a:ext uri="{FF2B5EF4-FFF2-40B4-BE49-F238E27FC236}">
                <a16:creationId xmlns:a16="http://schemas.microsoft.com/office/drawing/2014/main" id="{6D125905-A70E-F6AE-B38C-6E770C3C4F0C}"/>
              </a:ext>
            </a:extLst>
          </p:cNvPr>
          <p:cNvSpPr>
            <a:spLocks noGrp="1"/>
          </p:cNvSpPr>
          <p:nvPr>
            <p:ph type="body" idx="1"/>
          </p:nvPr>
        </p:nvSpPr>
        <p:spPr>
          <a:xfrm>
            <a:off x="1406552" y="6044340"/>
            <a:ext cx="7886700" cy="518010"/>
          </a:xfrm>
        </p:spPr>
        <p:txBody>
          <a:bodyPr/>
          <a:lstStyle/>
          <a:p>
            <a:r>
              <a:rPr lang="ja-JP" altLang="en-US" dirty="0"/>
              <a:t>＊それぞれのパートの終わりに質問タイムを設けます。</a:t>
            </a:r>
          </a:p>
        </p:txBody>
      </p:sp>
    </p:spTree>
    <p:extLst>
      <p:ext uri="{BB962C8B-B14F-4D97-AF65-F5344CB8AC3E}">
        <p14:creationId xmlns:p14="http://schemas.microsoft.com/office/powerpoint/2010/main" val="23218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73A19-ACE3-F532-4610-7AAE9BE90122}"/>
              </a:ext>
            </a:extLst>
          </p:cNvPr>
          <p:cNvSpPr>
            <a:spLocks noGrp="1"/>
          </p:cNvSpPr>
          <p:nvPr>
            <p:ph type="title"/>
          </p:nvPr>
        </p:nvSpPr>
        <p:spPr>
          <a:xfrm>
            <a:off x="628650" y="365126"/>
            <a:ext cx="8354324" cy="1325563"/>
          </a:xfrm>
        </p:spPr>
        <p:txBody>
          <a:bodyPr>
            <a:noAutofit/>
          </a:bodyPr>
          <a:lstStyle/>
          <a:p>
            <a:r>
              <a:rPr kumimoji="1" lang="en-US" altLang="ja-JP" sz="3200" dirty="0"/>
              <a:t>2005</a:t>
            </a:r>
            <a:r>
              <a:rPr kumimoji="1" lang="ja-JP" altLang="en-US" sz="3200" dirty="0"/>
              <a:t>年度に科学技術振興調整費による</a:t>
            </a:r>
            <a:br>
              <a:rPr kumimoji="1" lang="en-US" altLang="ja-JP" sz="3200" dirty="0"/>
            </a:br>
            <a:r>
              <a:rPr kumimoji="1" lang="ja-JP" altLang="en-US" sz="3200" dirty="0"/>
              <a:t>科学コミュニケーション教育プログラムが</a:t>
            </a:r>
            <a:br>
              <a:rPr kumimoji="1" lang="en-US" altLang="ja-JP" sz="3200" dirty="0"/>
            </a:br>
            <a:r>
              <a:rPr kumimoji="1" lang="ja-JP" altLang="en-US" sz="3200" dirty="0"/>
              <a:t>スタート</a:t>
            </a:r>
          </a:p>
        </p:txBody>
      </p:sp>
      <p:sp>
        <p:nvSpPr>
          <p:cNvPr id="3" name="コンテンツ プレースホルダー 2">
            <a:extLst>
              <a:ext uri="{FF2B5EF4-FFF2-40B4-BE49-F238E27FC236}">
                <a16:creationId xmlns:a16="http://schemas.microsoft.com/office/drawing/2014/main" id="{3BCD4686-0F0E-D191-7B01-8D5FC47457B6}"/>
              </a:ext>
            </a:extLst>
          </p:cNvPr>
          <p:cNvSpPr>
            <a:spLocks noGrp="1"/>
          </p:cNvSpPr>
          <p:nvPr>
            <p:ph sz="half" idx="1"/>
          </p:nvPr>
        </p:nvSpPr>
        <p:spPr>
          <a:xfrm>
            <a:off x="201282" y="1825625"/>
            <a:ext cx="8942717" cy="4839718"/>
          </a:xfrm>
        </p:spPr>
        <p:txBody>
          <a:bodyPr/>
          <a:lstStyle/>
          <a:p>
            <a:pPr marL="0" indent="0">
              <a:buNone/>
            </a:pPr>
            <a:endParaRPr kumimoji="1" lang="en-US" altLang="ja-JP" dirty="0"/>
          </a:p>
          <a:p>
            <a:pPr marL="0" indent="0">
              <a:buNone/>
            </a:pPr>
            <a:r>
              <a:rPr kumimoji="1" lang="ja-JP" altLang="en-US" dirty="0"/>
              <a:t>北海道大学</a:t>
            </a:r>
            <a:endParaRPr kumimoji="1" lang="en-US" altLang="ja-JP" dirty="0"/>
          </a:p>
          <a:p>
            <a:pPr marL="0" indent="0">
              <a:buNone/>
            </a:pPr>
            <a:r>
              <a:rPr lang="ja-JP" altLang="en-US" dirty="0"/>
              <a:t>　</a:t>
            </a:r>
            <a:r>
              <a:rPr kumimoji="1" lang="ja-JP" altLang="en-US" dirty="0"/>
              <a:t>科学技術コミュニケーター養成ユニット（</a:t>
            </a:r>
            <a:r>
              <a:rPr kumimoji="1" lang="en-US" altLang="ja-JP" dirty="0" err="1"/>
              <a:t>CoSTEP</a:t>
            </a:r>
            <a:r>
              <a:rPr kumimoji="1" lang="ja-JP" altLang="en-US" dirty="0"/>
              <a:t>）</a:t>
            </a:r>
            <a:endParaRPr kumimoji="1" lang="en-US" altLang="ja-JP" dirty="0"/>
          </a:p>
          <a:p>
            <a:pPr marL="0" indent="0">
              <a:buNone/>
            </a:pPr>
            <a:endParaRPr kumimoji="1" lang="en-US" altLang="ja-JP" dirty="0"/>
          </a:p>
          <a:p>
            <a:pPr marL="0" indent="0">
              <a:buNone/>
            </a:pPr>
            <a:r>
              <a:rPr lang="ja-JP" altLang="en-US" dirty="0"/>
              <a:t>早稲田大学</a:t>
            </a:r>
            <a:endParaRPr lang="en-US" altLang="ja-JP" dirty="0"/>
          </a:p>
          <a:p>
            <a:pPr marL="0" indent="0">
              <a:buNone/>
            </a:pPr>
            <a:r>
              <a:rPr lang="ja-JP" altLang="en-US" dirty="0"/>
              <a:t>　科学技術ジャーナリスト養成プログラム（</a:t>
            </a:r>
            <a:r>
              <a:rPr lang="en-US" altLang="ja-JP" dirty="0" err="1"/>
              <a:t>MAJESTy</a:t>
            </a:r>
            <a:r>
              <a:rPr lang="ja-JP" altLang="en-US" dirty="0"/>
              <a:t>）</a:t>
            </a:r>
            <a:endParaRPr lang="en-US" altLang="ja-JP" dirty="0"/>
          </a:p>
          <a:p>
            <a:pPr marL="0" indent="0">
              <a:buNone/>
            </a:pPr>
            <a:endParaRPr lang="en-US" altLang="ja-JP" dirty="0"/>
          </a:p>
          <a:p>
            <a:pPr marL="0" indent="0">
              <a:buNone/>
            </a:pPr>
            <a:r>
              <a:rPr lang="ja-JP" altLang="en-US" dirty="0"/>
              <a:t>東京大学</a:t>
            </a:r>
            <a:endParaRPr lang="en-US" altLang="ja-JP" dirty="0"/>
          </a:p>
          <a:p>
            <a:pPr marL="0" indent="0">
              <a:buNone/>
            </a:pPr>
            <a:r>
              <a:rPr lang="ja-JP" altLang="en-US" dirty="0"/>
              <a:t>　科学技術インタープリター養成プログラム</a:t>
            </a:r>
            <a:endParaRPr lang="en-US" altLang="ja-JP" dirty="0"/>
          </a:p>
          <a:p>
            <a:pPr marL="0" indent="0">
              <a:buNone/>
            </a:pPr>
            <a:endParaRPr kumimoji="1" lang="en-US" altLang="ja-JP" dirty="0"/>
          </a:p>
        </p:txBody>
      </p:sp>
    </p:spTree>
    <p:extLst>
      <p:ext uri="{BB962C8B-B14F-4D97-AF65-F5344CB8AC3E}">
        <p14:creationId xmlns:p14="http://schemas.microsoft.com/office/powerpoint/2010/main" val="691871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7C2DF-00A9-DE3D-2FF6-3F2C74933565}"/>
              </a:ext>
            </a:extLst>
          </p:cNvPr>
          <p:cNvSpPr>
            <a:spLocks noGrp="1"/>
          </p:cNvSpPr>
          <p:nvPr>
            <p:ph type="title"/>
          </p:nvPr>
        </p:nvSpPr>
        <p:spPr>
          <a:xfrm>
            <a:off x="628650" y="365127"/>
            <a:ext cx="7886700" cy="647040"/>
          </a:xfrm>
        </p:spPr>
        <p:txBody>
          <a:bodyPr>
            <a:normAutofit fontScale="90000"/>
          </a:bodyPr>
          <a:lstStyle/>
          <a:p>
            <a:r>
              <a:rPr kumimoji="1" lang="ja-JP" altLang="en-US" dirty="0"/>
              <a:t>（科学技術振興調整費）</a:t>
            </a:r>
          </a:p>
        </p:txBody>
      </p:sp>
      <p:sp>
        <p:nvSpPr>
          <p:cNvPr id="3" name="コンテンツ プレースホルダー 2">
            <a:extLst>
              <a:ext uri="{FF2B5EF4-FFF2-40B4-BE49-F238E27FC236}">
                <a16:creationId xmlns:a16="http://schemas.microsoft.com/office/drawing/2014/main" id="{099BF321-ED18-5B47-095E-3136EFE3A738}"/>
              </a:ext>
            </a:extLst>
          </p:cNvPr>
          <p:cNvSpPr>
            <a:spLocks noGrp="1"/>
          </p:cNvSpPr>
          <p:nvPr>
            <p:ph sz="half" idx="1"/>
          </p:nvPr>
        </p:nvSpPr>
        <p:spPr>
          <a:xfrm>
            <a:off x="494581" y="1368725"/>
            <a:ext cx="8218097" cy="5124148"/>
          </a:xfrm>
        </p:spPr>
        <p:txBody>
          <a:bodyPr/>
          <a:lstStyle/>
          <a:p>
            <a:pPr marL="0" indent="0">
              <a:buNone/>
            </a:pPr>
            <a:r>
              <a:rPr kumimoji="1" lang="ja-JP" altLang="en-US" dirty="0"/>
              <a:t>　科学技術庁の権限は、各省庁との設置法案調整の中で・・・・多くの限定が付されていた。／こうした制約の中で、特に促進する必要のある特別な研究について・・・・</a:t>
            </a:r>
            <a:r>
              <a:rPr kumimoji="1" lang="ja-JP" altLang="en-US" dirty="0">
                <a:solidFill>
                  <a:srgbClr val="00B0F0"/>
                </a:solidFill>
              </a:rPr>
              <a:t>特別研究促進調整費</a:t>
            </a:r>
            <a:r>
              <a:rPr kumimoji="1" lang="ja-JP" altLang="en-US" dirty="0"/>
              <a:t>が昭和</a:t>
            </a:r>
            <a:r>
              <a:rPr kumimoji="1" lang="en-US" altLang="ja-JP" dirty="0"/>
              <a:t>35〔1960〕</a:t>
            </a:r>
            <a:r>
              <a:rPr kumimoji="1" lang="ja-JP" altLang="en-US" dirty="0"/>
              <a:t>年に科学技術庁に一括計上された。・・・・／</a:t>
            </a:r>
            <a:r>
              <a:rPr kumimoji="1" lang="ja-JP" altLang="en-US" dirty="0">
                <a:solidFill>
                  <a:srgbClr val="FF0000"/>
                </a:solidFill>
              </a:rPr>
              <a:t>科学技術振興調整費</a:t>
            </a:r>
            <a:r>
              <a:rPr kumimoji="1" lang="ja-JP" altLang="en-US" dirty="0"/>
              <a:t>は、</a:t>
            </a:r>
            <a:r>
              <a:rPr kumimoji="1" lang="ja-JP" altLang="en-US" dirty="0">
                <a:solidFill>
                  <a:srgbClr val="00B0F0"/>
                </a:solidFill>
              </a:rPr>
              <a:t>特別研究推進調整費</a:t>
            </a:r>
            <a:r>
              <a:rPr kumimoji="1" lang="ja-JP" altLang="en-US" dirty="0"/>
              <a:t>を廃止</a:t>
            </a:r>
            <a:r>
              <a:rPr lang="ja-JP" altLang="en-US" dirty="0"/>
              <a:t>し・・・・昭和</a:t>
            </a:r>
            <a:r>
              <a:rPr lang="en-US" altLang="ja-JP" dirty="0"/>
              <a:t>56</a:t>
            </a:r>
            <a:r>
              <a:rPr lang="ja-JP" altLang="en-US" dirty="0"/>
              <a:t>年度（</a:t>
            </a:r>
            <a:r>
              <a:rPr lang="en-US" altLang="ja-JP" dirty="0"/>
              <a:t>1981</a:t>
            </a:r>
            <a:r>
              <a:rPr lang="ja-JP" altLang="en-US" dirty="0"/>
              <a:t>年）に科学技術会議の方針に沿って運用する経費として計上された。・・・・／・・・・平成</a:t>
            </a:r>
            <a:r>
              <a:rPr lang="en-US" altLang="ja-JP" dirty="0"/>
              <a:t>13</a:t>
            </a:r>
            <a:r>
              <a:rPr lang="ja-JP" altLang="en-US" dirty="0"/>
              <a:t>年（</a:t>
            </a:r>
            <a:r>
              <a:rPr lang="en-US" altLang="ja-JP" dirty="0"/>
              <a:t>2001</a:t>
            </a:r>
            <a:r>
              <a:rPr lang="ja-JP" altLang="en-US" dirty="0"/>
              <a:t>年）、中央省庁再編により・・・・</a:t>
            </a:r>
            <a:r>
              <a:rPr lang="ja-JP" altLang="en-US" dirty="0">
                <a:solidFill>
                  <a:srgbClr val="FF0000"/>
                </a:solidFill>
              </a:rPr>
              <a:t>科学技術振興調整費</a:t>
            </a:r>
            <a:r>
              <a:rPr lang="ja-JP" altLang="en-US" dirty="0"/>
              <a:t>も見直しが行われ・・・・</a:t>
            </a:r>
            <a:endParaRPr lang="en-US" altLang="ja-JP" dirty="0"/>
          </a:p>
        </p:txBody>
      </p:sp>
      <p:sp>
        <p:nvSpPr>
          <p:cNvPr id="5" name="タイトル 1">
            <a:extLst>
              <a:ext uri="{FF2B5EF4-FFF2-40B4-BE49-F238E27FC236}">
                <a16:creationId xmlns:a16="http://schemas.microsoft.com/office/drawing/2014/main" id="{4B9FFE79-E610-5088-5A3B-ECC8394FE706}"/>
              </a:ext>
            </a:extLst>
          </p:cNvPr>
          <p:cNvSpPr txBox="1">
            <a:spLocks/>
          </p:cNvSpPr>
          <p:nvPr/>
        </p:nvSpPr>
        <p:spPr>
          <a:xfrm>
            <a:off x="4117133" y="6284223"/>
            <a:ext cx="5078626" cy="417299"/>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br>
              <a:rPr lang="ja-JP" altLang="en-US" sz="1800" dirty="0">
                <a:solidFill>
                  <a:srgbClr val="000000"/>
                </a:solidFill>
                <a:latin typeface="游ゴシック Medium" panose="020B0500000000000000" pitchFamily="50" charset="-128"/>
                <a:ea typeface="游ゴシック Medium" panose="020B0500000000000000" pitchFamily="50" charset="-128"/>
              </a:rPr>
            </a:br>
            <a:r>
              <a:rPr lang="ja-JP" altLang="en-US" sz="1800" dirty="0">
                <a:solidFill>
                  <a:srgbClr val="000000"/>
                </a:solidFill>
                <a:latin typeface="游ゴシック Medium" panose="020B0500000000000000" pitchFamily="50" charset="-128"/>
                <a:ea typeface="游ゴシック Medium" panose="020B0500000000000000" pitchFamily="50" charset="-128"/>
              </a:rPr>
              <a:t>財団法人新技術振興渡辺記念会編</a:t>
            </a:r>
            <a:r>
              <a:rPr lang="en-US" altLang="ja-JP" sz="1800" dirty="0">
                <a:solidFill>
                  <a:srgbClr val="000000"/>
                </a:solidFill>
                <a:latin typeface="游ゴシック Medium" panose="020B0500000000000000" pitchFamily="50" charset="-128"/>
                <a:ea typeface="游ゴシック Medium" panose="020B0500000000000000" pitchFamily="50" charset="-128"/>
              </a:rPr>
              <a:t>『</a:t>
            </a:r>
            <a:r>
              <a:rPr lang="ja-JP" altLang="en-US" sz="1800" dirty="0">
                <a:solidFill>
                  <a:srgbClr val="000000"/>
                </a:solidFill>
                <a:latin typeface="游ゴシック Medium" panose="020B0500000000000000" pitchFamily="50" charset="-128"/>
                <a:ea typeface="游ゴシック Medium" panose="020B0500000000000000" pitchFamily="50" charset="-128"/>
              </a:rPr>
              <a:t>科学技術庁政策史</a:t>
            </a:r>
            <a:r>
              <a:rPr lang="en-US" altLang="ja-JP" sz="1800" dirty="0">
                <a:solidFill>
                  <a:srgbClr val="000000"/>
                </a:solidFill>
                <a:latin typeface="游ゴシック Medium" panose="020B0500000000000000" pitchFamily="50" charset="-128"/>
                <a:ea typeface="游ゴシック Medium" panose="020B0500000000000000" pitchFamily="50" charset="-128"/>
              </a:rPr>
              <a:t>』</a:t>
            </a:r>
            <a:r>
              <a:rPr lang="ja-JP" altLang="en-US" sz="1800" dirty="0">
                <a:solidFill>
                  <a:srgbClr val="000000"/>
                </a:solidFill>
                <a:latin typeface="游ゴシック Medium" panose="020B0500000000000000" pitchFamily="50" charset="-128"/>
                <a:ea typeface="游ゴシック Medium" panose="020B0500000000000000" pitchFamily="50" charset="-128"/>
              </a:rPr>
              <a:t>（</a:t>
            </a:r>
            <a:r>
              <a:rPr lang="en-US" altLang="ja-JP" sz="1800" dirty="0">
                <a:solidFill>
                  <a:srgbClr val="000000"/>
                </a:solidFill>
                <a:latin typeface="游ゴシック Medium" panose="020B0500000000000000" pitchFamily="50" charset="-128"/>
                <a:ea typeface="游ゴシック Medium" panose="020B0500000000000000" pitchFamily="50" charset="-128"/>
              </a:rPr>
              <a:t>2009</a:t>
            </a:r>
            <a:r>
              <a:rPr lang="ja-JP" altLang="en-US" sz="1800" dirty="0">
                <a:solidFill>
                  <a:srgbClr val="000000"/>
                </a:solidFill>
                <a:latin typeface="游ゴシック Medium" panose="020B0500000000000000" pitchFamily="50" charset="-128"/>
                <a:ea typeface="游ゴシック Medium" panose="020B0500000000000000" pitchFamily="50" charset="-128"/>
              </a:rPr>
              <a:t>年）</a:t>
            </a:r>
            <a:r>
              <a:rPr lang="en-US" altLang="ja-JP" sz="1800" dirty="0">
                <a:solidFill>
                  <a:srgbClr val="000000"/>
                </a:solidFill>
                <a:latin typeface="游ゴシック Medium" panose="020B0500000000000000" pitchFamily="50" charset="-128"/>
                <a:ea typeface="游ゴシック Medium" panose="020B0500000000000000" pitchFamily="50" charset="-128"/>
              </a:rPr>
              <a:t>pp76-78.</a:t>
            </a:r>
            <a:endParaRPr lang="ja-JP" altLang="en-US" dirty="0"/>
          </a:p>
        </p:txBody>
      </p:sp>
    </p:spTree>
    <p:extLst>
      <p:ext uri="{BB962C8B-B14F-4D97-AF65-F5344CB8AC3E}">
        <p14:creationId xmlns:p14="http://schemas.microsoft.com/office/powerpoint/2010/main" val="2710854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A0590-1F6B-120D-CF6B-9F5F0FB710E8}"/>
              </a:ext>
            </a:extLst>
          </p:cNvPr>
          <p:cNvSpPr>
            <a:spLocks noGrp="1"/>
          </p:cNvSpPr>
          <p:nvPr>
            <p:ph type="title"/>
          </p:nvPr>
        </p:nvSpPr>
        <p:spPr>
          <a:xfrm>
            <a:off x="628650" y="681037"/>
            <a:ext cx="7886700" cy="1325563"/>
          </a:xfrm>
        </p:spPr>
        <p:txBody>
          <a:bodyPr>
            <a:normAutofit fontScale="90000"/>
          </a:bodyPr>
          <a:lstStyle/>
          <a:p>
            <a:r>
              <a:rPr kumimoji="1" lang="en-US" altLang="ja-JP" dirty="0"/>
              <a:t>Q『</a:t>
            </a:r>
            <a:r>
              <a:rPr kumimoji="1" lang="ja-JP" altLang="en-US" dirty="0"/>
              <a:t>科学技術白書</a:t>
            </a:r>
            <a:r>
              <a:rPr kumimoji="1" lang="en-US" altLang="ja-JP" dirty="0"/>
              <a:t>』</a:t>
            </a:r>
            <a:r>
              <a:rPr kumimoji="1" lang="ja-JP" altLang="en-US" dirty="0"/>
              <a:t>に「科学コミュニケータ」という語が載ったことに関連する思い出は？</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56076B72-FA59-1119-9EA8-BC515E3AECB4}"/>
              </a:ext>
            </a:extLst>
          </p:cNvPr>
          <p:cNvSpPr>
            <a:spLocks noGrp="1"/>
          </p:cNvSpPr>
          <p:nvPr>
            <p:ph sz="half" idx="1"/>
          </p:nvPr>
        </p:nvSpPr>
        <p:spPr>
          <a:xfrm>
            <a:off x="628650" y="2006600"/>
            <a:ext cx="8132291" cy="4639920"/>
          </a:xfrm>
        </p:spPr>
        <p:txBody>
          <a:bodyPr/>
          <a:lstStyle/>
          <a:p>
            <a:endParaRPr kumimoji="1" lang="ja-JP" altLang="en-US" dirty="0"/>
          </a:p>
        </p:txBody>
      </p:sp>
    </p:spTree>
    <p:extLst>
      <p:ext uri="{BB962C8B-B14F-4D97-AF65-F5344CB8AC3E}">
        <p14:creationId xmlns:p14="http://schemas.microsoft.com/office/powerpoint/2010/main" val="3444220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4024C0-6294-E1E2-977E-C1495AFB4669}"/>
              </a:ext>
            </a:extLst>
          </p:cNvPr>
          <p:cNvSpPr>
            <a:spLocks noGrp="1"/>
          </p:cNvSpPr>
          <p:nvPr>
            <p:ph type="title"/>
          </p:nvPr>
        </p:nvSpPr>
        <p:spPr/>
        <p:txBody>
          <a:bodyPr>
            <a:normAutofit fontScale="90000"/>
          </a:bodyPr>
          <a:lstStyle/>
          <a:p>
            <a:r>
              <a:rPr kumimoji="1" lang="en-US" altLang="ja-JP" dirty="0"/>
              <a:t>Q</a:t>
            </a:r>
            <a:r>
              <a:rPr kumimoji="1" lang="ja-JP" altLang="en-US" dirty="0"/>
              <a:t>当時、科学技術振興についてどのように感じ、考えていたか？</a:t>
            </a:r>
          </a:p>
        </p:txBody>
      </p:sp>
      <p:sp>
        <p:nvSpPr>
          <p:cNvPr id="3" name="コンテンツ プレースホルダー 2">
            <a:extLst>
              <a:ext uri="{FF2B5EF4-FFF2-40B4-BE49-F238E27FC236}">
                <a16:creationId xmlns:a16="http://schemas.microsoft.com/office/drawing/2014/main" id="{DC64BE12-2A42-D5CD-1DED-5A5005837713}"/>
              </a:ext>
            </a:extLst>
          </p:cNvPr>
          <p:cNvSpPr>
            <a:spLocks noGrp="1"/>
          </p:cNvSpPr>
          <p:nvPr>
            <p:ph sz="half" idx="1"/>
          </p:nvPr>
        </p:nvSpPr>
        <p:spPr>
          <a:xfrm>
            <a:off x="628649" y="1825625"/>
            <a:ext cx="7886699" cy="4351338"/>
          </a:xfrm>
        </p:spPr>
        <p:txBody>
          <a:bodyPr/>
          <a:lstStyle/>
          <a:p>
            <a:endParaRPr kumimoji="1" lang="ja-JP" altLang="en-US"/>
          </a:p>
        </p:txBody>
      </p:sp>
    </p:spTree>
    <p:extLst>
      <p:ext uri="{BB962C8B-B14F-4D97-AF65-F5344CB8AC3E}">
        <p14:creationId xmlns:p14="http://schemas.microsoft.com/office/powerpoint/2010/main" val="3843126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6BCE7-0C1B-75E3-0EFE-10B9345D369B}"/>
              </a:ext>
            </a:extLst>
          </p:cNvPr>
          <p:cNvSpPr>
            <a:spLocks noGrp="1"/>
          </p:cNvSpPr>
          <p:nvPr>
            <p:ph type="title"/>
          </p:nvPr>
        </p:nvSpPr>
        <p:spPr/>
        <p:txBody>
          <a:bodyPr/>
          <a:lstStyle/>
          <a:p>
            <a:r>
              <a:rPr kumimoji="1" lang="ja-JP" altLang="en-US" dirty="0"/>
              <a:t>質問タイム</a:t>
            </a:r>
            <a:r>
              <a:rPr kumimoji="1" lang="en-US" altLang="ja-JP" dirty="0"/>
              <a:t>Ⅱ</a:t>
            </a:r>
            <a:endParaRPr kumimoji="1" lang="ja-JP" altLang="en-US" dirty="0"/>
          </a:p>
        </p:txBody>
      </p:sp>
      <p:sp>
        <p:nvSpPr>
          <p:cNvPr id="3" name="コンテンツ プレースホルダー 2">
            <a:extLst>
              <a:ext uri="{FF2B5EF4-FFF2-40B4-BE49-F238E27FC236}">
                <a16:creationId xmlns:a16="http://schemas.microsoft.com/office/drawing/2014/main" id="{F2058C75-4326-DA19-EA08-A4D174700C92}"/>
              </a:ext>
            </a:extLst>
          </p:cNvPr>
          <p:cNvSpPr>
            <a:spLocks noGrp="1"/>
          </p:cNvSpPr>
          <p:nvPr>
            <p:ph sz="half" idx="1"/>
          </p:nvPr>
        </p:nvSpPr>
        <p:spPr>
          <a:xfrm>
            <a:off x="628649" y="1825625"/>
            <a:ext cx="7886699" cy="4351338"/>
          </a:xfrm>
        </p:spPr>
        <p:txBody>
          <a:bodyPr/>
          <a:lstStyle/>
          <a:p>
            <a:endParaRPr kumimoji="1" lang="ja-JP" altLang="en-US" dirty="0"/>
          </a:p>
        </p:txBody>
      </p:sp>
    </p:spTree>
    <p:extLst>
      <p:ext uri="{BB962C8B-B14F-4D97-AF65-F5344CB8AC3E}">
        <p14:creationId xmlns:p14="http://schemas.microsoft.com/office/powerpoint/2010/main" val="428643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6334B5-41B1-EA4C-567B-4E20883FAAFC}"/>
              </a:ext>
            </a:extLst>
          </p:cNvPr>
          <p:cNvSpPr>
            <a:spLocks noGrp="1"/>
          </p:cNvSpPr>
          <p:nvPr>
            <p:ph type="title"/>
          </p:nvPr>
        </p:nvSpPr>
        <p:spPr>
          <a:xfrm>
            <a:off x="0" y="1709739"/>
            <a:ext cx="9143999" cy="2852737"/>
          </a:xfrm>
        </p:spPr>
        <p:txBody>
          <a:bodyPr>
            <a:noAutofit/>
          </a:bodyPr>
          <a:lstStyle/>
          <a:p>
            <a:r>
              <a:rPr lang="en-US" altLang="ja-JP" sz="4000" dirty="0"/>
              <a:t>Ⅰ</a:t>
            </a:r>
            <a:r>
              <a:rPr lang="ja-JP" altLang="en-US" sz="4000" dirty="0"/>
              <a:t>インタープリターの発想の起源</a:t>
            </a:r>
            <a:br>
              <a:rPr lang="en-US" altLang="ja-JP" sz="4000" dirty="0"/>
            </a:br>
            <a:br>
              <a:rPr lang="en-US" altLang="ja-JP" sz="4000" dirty="0"/>
            </a:br>
            <a:r>
              <a:rPr lang="en-US" altLang="ja-JP" sz="4000" dirty="0"/>
              <a:t>Ⅱ</a:t>
            </a:r>
            <a:r>
              <a:rPr lang="ja-JP" altLang="en-US" sz="4000" dirty="0"/>
              <a:t>総合科学技術会議での政策化</a:t>
            </a:r>
            <a:br>
              <a:rPr lang="en-US" altLang="ja-JP" sz="4000" dirty="0"/>
            </a:br>
            <a:br>
              <a:rPr lang="en-US" altLang="ja-JP" sz="4000" dirty="0"/>
            </a:br>
            <a:r>
              <a:rPr lang="en-US" altLang="ja-JP" sz="4000" dirty="0">
                <a:solidFill>
                  <a:srgbClr val="FF0000"/>
                </a:solidFill>
              </a:rPr>
              <a:t>Ⅲ</a:t>
            </a:r>
            <a:r>
              <a:rPr lang="ja-JP" altLang="en-US" sz="4000" dirty="0">
                <a:solidFill>
                  <a:srgbClr val="FF0000"/>
                </a:solidFill>
              </a:rPr>
              <a:t>その後の科学技術政策の課題と希望</a:t>
            </a:r>
          </a:p>
        </p:txBody>
      </p:sp>
      <p:sp>
        <p:nvSpPr>
          <p:cNvPr id="3" name="テキスト プレースホルダー 2">
            <a:extLst>
              <a:ext uri="{FF2B5EF4-FFF2-40B4-BE49-F238E27FC236}">
                <a16:creationId xmlns:a16="http://schemas.microsoft.com/office/drawing/2014/main" id="{4FC27005-1D80-CD31-58F9-C96CF440AFBC}"/>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892857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A3E049F-4F6D-9F79-8FF3-DBDBB8700172}"/>
              </a:ext>
            </a:extLst>
          </p:cNvPr>
          <p:cNvSpPr>
            <a:spLocks noGrp="1"/>
          </p:cNvSpPr>
          <p:nvPr>
            <p:ph idx="1"/>
          </p:nvPr>
        </p:nvSpPr>
        <p:spPr>
          <a:xfrm>
            <a:off x="433137" y="226242"/>
            <a:ext cx="8503473" cy="6664751"/>
          </a:xfrm>
        </p:spPr>
        <p:txBody>
          <a:bodyPr>
            <a:normAutofit fontScale="92500" lnSpcReduction="10000"/>
          </a:bodyPr>
          <a:lstStyle/>
          <a:p>
            <a:pPr marL="0" indent="0">
              <a:buNone/>
            </a:pPr>
            <a:r>
              <a:rPr kumimoji="1" lang="ja-JP" altLang="en-US" dirty="0"/>
              <a:t>「</a:t>
            </a:r>
            <a:r>
              <a:rPr kumimoji="1" lang="en-US" altLang="ja-JP" dirty="0"/>
              <a:t>1995</a:t>
            </a:r>
            <a:r>
              <a:rPr kumimoji="1" lang="ja-JP" altLang="en-US" dirty="0"/>
              <a:t>年に超党派で科学技術基本法が成立し、私自身それに基づく科学技術基本計画つくりに携わってきました。競争的資金を倍増させて研究の活性化をねらったのですが、研究体制や研究者の評価法、省庁や組織の縦割りなどは古いままで、効果が上がらない。燃費の悪い中古車に燃料だけ大量に投入したのと同じようなものです。人材の流動性が高くて評価の仕組みもしっかりしている米国との差を十分考慮せず、やり方をまねしたためです」</a:t>
            </a:r>
          </a:p>
          <a:p>
            <a:pPr marL="0" indent="0">
              <a:buNone/>
            </a:pPr>
            <a:r>
              <a:rPr kumimoji="1" lang="ja-JP" altLang="en-US" dirty="0"/>
              <a:t>「</a:t>
            </a:r>
            <a:r>
              <a:rPr kumimoji="1" lang="en-US" altLang="ja-JP" dirty="0"/>
              <a:t>2001</a:t>
            </a:r>
            <a:r>
              <a:rPr kumimoji="1" lang="ja-JP" altLang="en-US" dirty="0"/>
              <a:t>年の中央省庁の行政改革で科学技術政策の司令塔として内閣府に総合科学技術会議ができました。</a:t>
            </a:r>
            <a:r>
              <a:rPr kumimoji="1" lang="ja-JP" altLang="en-US" dirty="0">
                <a:solidFill>
                  <a:srgbClr val="FF0000"/>
                </a:solidFill>
              </a:rPr>
              <a:t>国家権力の中枢に科学技術という価値観の違うものが入り、双方の理解がなかなか進まない。現場でそれを痛感しました。</a:t>
            </a:r>
            <a:r>
              <a:rPr kumimoji="1" lang="ja-JP" altLang="en-US" dirty="0">
                <a:solidFill>
                  <a:srgbClr val="00B0F0"/>
                </a:solidFill>
              </a:rPr>
              <a:t>科学技術政策を、経済、エネルギー、環境、医療や外交などほかの国家政策とどうつなぐか。そこが不十分なまま、いわば</a:t>
            </a:r>
            <a:r>
              <a:rPr kumimoji="1" lang="en-US" altLang="ja-JP" dirty="0">
                <a:solidFill>
                  <a:srgbClr val="00B0F0"/>
                </a:solidFill>
              </a:rPr>
              <a:t>『</a:t>
            </a:r>
            <a:r>
              <a:rPr kumimoji="1" lang="ja-JP" altLang="en-US" dirty="0">
                <a:solidFill>
                  <a:srgbClr val="00B0F0"/>
                </a:solidFill>
              </a:rPr>
              <a:t>科学技術村</a:t>
            </a:r>
            <a:r>
              <a:rPr kumimoji="1" lang="en-US" altLang="ja-JP" dirty="0">
                <a:solidFill>
                  <a:srgbClr val="00B0F0"/>
                </a:solidFill>
              </a:rPr>
              <a:t>』</a:t>
            </a:r>
            <a:r>
              <a:rPr kumimoji="1" lang="ja-JP" altLang="en-US" dirty="0">
                <a:solidFill>
                  <a:srgbClr val="00B0F0"/>
                </a:solidFill>
              </a:rPr>
              <a:t>のための振興策になっていきました。</a:t>
            </a:r>
            <a:r>
              <a:rPr kumimoji="1" lang="ja-JP" altLang="en-US" dirty="0"/>
              <a:t>その結果、政治のリーダーからの関心は薄れ、研究者には研究し、論文を書いていればいい、という考えを助長してしまいました。行政の一員として大いに反省しています」</a:t>
            </a:r>
            <a:endParaRPr kumimoji="1" lang="en-US" altLang="ja-JP" dirty="0"/>
          </a:p>
          <a:p>
            <a:endParaRPr kumimoji="1" lang="ja-JP" altLang="en-US" dirty="0"/>
          </a:p>
        </p:txBody>
      </p:sp>
      <p:sp>
        <p:nvSpPr>
          <p:cNvPr id="2" name="タイトル 1">
            <a:extLst>
              <a:ext uri="{FF2B5EF4-FFF2-40B4-BE49-F238E27FC236}">
                <a16:creationId xmlns:a16="http://schemas.microsoft.com/office/drawing/2014/main" id="{79633998-8ED1-513C-1E98-687D2C1C7DC8}"/>
              </a:ext>
            </a:extLst>
          </p:cNvPr>
          <p:cNvSpPr>
            <a:spLocks noGrp="1"/>
          </p:cNvSpPr>
          <p:nvPr>
            <p:ph type="title"/>
          </p:nvPr>
        </p:nvSpPr>
        <p:spPr>
          <a:xfrm>
            <a:off x="-160637" y="6473694"/>
            <a:ext cx="9304637" cy="417299"/>
          </a:xfrm>
        </p:spPr>
        <p:txBody>
          <a:bodyPr>
            <a:normAutofit fontScale="90000"/>
          </a:bodyPr>
          <a:lstStyle/>
          <a:p>
            <a:br>
              <a:rPr lang="ja-JP" altLang="en-US" sz="1800" b="0" i="0" u="none" strike="noStrike" baseline="0" dirty="0">
                <a:solidFill>
                  <a:srgbClr val="000000"/>
                </a:solidFill>
                <a:latin typeface="游ゴシック Medium" panose="020B0500000000000000" pitchFamily="50" charset="-128"/>
                <a:ea typeface="游ゴシック Medium" panose="020B0500000000000000" pitchFamily="50" charset="-128"/>
              </a:rPr>
            </a:br>
            <a:r>
              <a:rPr lang="ja-JP" altLang="en-US" sz="1800" b="0" i="0" u="none" strike="noStrike" baseline="0" dirty="0">
                <a:solidFill>
                  <a:srgbClr val="000000"/>
                </a:solidFill>
                <a:latin typeface="游ゴシック Medium" panose="020B0500000000000000" pitchFamily="50" charset="-128"/>
                <a:ea typeface="游ゴシック Medium" panose="020B0500000000000000" pitchFamily="50" charset="-128"/>
              </a:rPr>
              <a:t>「科学者が信頼されない国　政策研究大学院大学教授・有本建男さん」</a:t>
            </a:r>
            <a:r>
              <a:rPr lang="en-US" altLang="ja-JP" sz="1800" b="0" i="0" u="none" strike="noStrike" baseline="0" dirty="0">
                <a:solidFill>
                  <a:srgbClr val="000000"/>
                </a:solidFill>
                <a:latin typeface="游ゴシック Medium" panose="020B0500000000000000" pitchFamily="50" charset="-128"/>
                <a:ea typeface="游ゴシック Medium" panose="020B0500000000000000" pitchFamily="50" charset="-128"/>
              </a:rPr>
              <a:t>『</a:t>
            </a:r>
            <a:r>
              <a:rPr lang="ja-JP" altLang="en-US" sz="1800" b="0" i="0" u="none" strike="noStrike" baseline="0" dirty="0">
                <a:solidFill>
                  <a:srgbClr val="000000"/>
                </a:solidFill>
                <a:latin typeface="游ゴシック Medium" panose="020B0500000000000000" pitchFamily="50" charset="-128"/>
                <a:ea typeface="游ゴシック Medium" panose="020B0500000000000000" pitchFamily="50" charset="-128"/>
              </a:rPr>
              <a:t>朝日新聞</a:t>
            </a:r>
            <a:r>
              <a:rPr lang="en-US" altLang="ja-JP" sz="1800" b="0" i="0" u="none" strike="noStrike" baseline="0" dirty="0">
                <a:solidFill>
                  <a:srgbClr val="000000"/>
                </a:solidFill>
                <a:latin typeface="游ゴシック Medium" panose="020B0500000000000000" pitchFamily="50" charset="-128"/>
                <a:ea typeface="游ゴシック Medium" panose="020B0500000000000000" pitchFamily="50" charset="-128"/>
              </a:rPr>
              <a:t>』2013</a:t>
            </a:r>
            <a:r>
              <a:rPr lang="ja-JP" altLang="en-US" sz="1800" b="0" i="0" u="none" strike="noStrike" baseline="0" dirty="0">
                <a:solidFill>
                  <a:srgbClr val="000000"/>
                </a:solidFill>
                <a:latin typeface="游ゴシック Medium" panose="020B0500000000000000" pitchFamily="50" charset="-128"/>
                <a:ea typeface="游ゴシック Medium" panose="020B0500000000000000" pitchFamily="50" charset="-128"/>
              </a:rPr>
              <a:t>年</a:t>
            </a:r>
            <a:r>
              <a:rPr lang="en-US" altLang="ja-JP" sz="18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1800" b="0" i="0" u="none" strike="noStrike" baseline="0" dirty="0">
                <a:solidFill>
                  <a:srgbClr val="000000"/>
                </a:solidFill>
                <a:latin typeface="游ゴシック Medium" panose="020B0500000000000000" pitchFamily="50" charset="-128"/>
                <a:ea typeface="游ゴシック Medium" panose="020B0500000000000000" pitchFamily="50" charset="-128"/>
              </a:rPr>
              <a:t>月</a:t>
            </a:r>
            <a:r>
              <a:rPr lang="en-US" altLang="ja-JP" sz="1800" b="0" i="0" u="none" strike="noStrike" baseline="0" dirty="0">
                <a:solidFill>
                  <a:srgbClr val="000000"/>
                </a:solidFill>
                <a:latin typeface="游ゴシック Medium" panose="020B0500000000000000" pitchFamily="50" charset="-128"/>
                <a:ea typeface="游ゴシック Medium" panose="020B0500000000000000" pitchFamily="50" charset="-128"/>
              </a:rPr>
              <a:t>24</a:t>
            </a:r>
            <a:r>
              <a:rPr lang="ja-JP" altLang="en-US" sz="1800" b="0" i="0" u="none" strike="noStrike" baseline="0" dirty="0">
                <a:solidFill>
                  <a:srgbClr val="000000"/>
                </a:solidFill>
                <a:latin typeface="游ゴシック Medium" panose="020B0500000000000000" pitchFamily="50" charset="-128"/>
                <a:ea typeface="游ゴシック Medium" panose="020B0500000000000000" pitchFamily="50" charset="-128"/>
              </a:rPr>
              <a:t>日付朝刊</a:t>
            </a:r>
            <a:r>
              <a:rPr lang="en-US" altLang="ja-JP" sz="1800" b="0" i="0" u="none" strike="noStrike" baseline="0" dirty="0">
                <a:solidFill>
                  <a:srgbClr val="000000"/>
                </a:solidFill>
                <a:latin typeface="游ゴシック Medium" panose="020B0500000000000000" pitchFamily="50" charset="-128"/>
                <a:ea typeface="游ゴシック Medium" panose="020B0500000000000000" pitchFamily="50" charset="-128"/>
              </a:rPr>
              <a:t>17</a:t>
            </a:r>
            <a:r>
              <a:rPr lang="ja-JP" altLang="en-US" sz="1800" b="0" i="0" u="none" strike="noStrike" baseline="0" dirty="0">
                <a:solidFill>
                  <a:srgbClr val="000000"/>
                </a:solidFill>
                <a:latin typeface="游ゴシック Medium" panose="020B0500000000000000" pitchFamily="50" charset="-128"/>
                <a:ea typeface="游ゴシック Medium" panose="020B0500000000000000" pitchFamily="50" charset="-128"/>
              </a:rPr>
              <a:t>面</a:t>
            </a:r>
            <a:endParaRPr kumimoji="1" lang="ja-JP" altLang="en-US" dirty="0"/>
          </a:p>
        </p:txBody>
      </p:sp>
    </p:spTree>
    <p:extLst>
      <p:ext uri="{BB962C8B-B14F-4D97-AF65-F5344CB8AC3E}">
        <p14:creationId xmlns:p14="http://schemas.microsoft.com/office/powerpoint/2010/main" val="3461180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61C072B-6D29-C9B6-326C-64D3DEDA29A2}"/>
              </a:ext>
            </a:extLst>
          </p:cNvPr>
          <p:cNvSpPr>
            <a:spLocks noGrp="1"/>
          </p:cNvSpPr>
          <p:nvPr>
            <p:ph type="title"/>
          </p:nvPr>
        </p:nvSpPr>
        <p:spPr>
          <a:xfrm>
            <a:off x="659652" y="341085"/>
            <a:ext cx="8368393" cy="679903"/>
          </a:xfrm>
        </p:spPr>
        <p:txBody>
          <a:bodyPr>
            <a:normAutofit fontScale="90000"/>
          </a:bodyPr>
          <a:lstStyle/>
          <a:p>
            <a:r>
              <a:rPr lang="ja-JP" altLang="en-US" dirty="0"/>
              <a:t>「選択と集中」への批判・反省</a:t>
            </a:r>
          </a:p>
        </p:txBody>
      </p:sp>
      <p:pic>
        <p:nvPicPr>
          <p:cNvPr id="7" name="Picture 2">
            <a:extLst>
              <a:ext uri="{FF2B5EF4-FFF2-40B4-BE49-F238E27FC236}">
                <a16:creationId xmlns:a16="http://schemas.microsoft.com/office/drawing/2014/main" id="{EE46616C-71DB-0666-1A61-F913F9BC0DB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59652" y="1253331"/>
            <a:ext cx="3354224" cy="4923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C6662E-50C5-0E20-65AE-515D2D6053E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1999" y="1253330"/>
            <a:ext cx="3402647" cy="49236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13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A323D-C83B-4E86-9403-FA82258EFC3D}"/>
              </a:ext>
            </a:extLst>
          </p:cNvPr>
          <p:cNvSpPr>
            <a:spLocks noGrp="1"/>
          </p:cNvSpPr>
          <p:nvPr>
            <p:ph type="title"/>
          </p:nvPr>
        </p:nvSpPr>
        <p:spPr>
          <a:xfrm>
            <a:off x="128016" y="365126"/>
            <a:ext cx="9015984" cy="531519"/>
          </a:xfrm>
        </p:spPr>
        <p:txBody>
          <a:bodyPr>
            <a:noAutofit/>
          </a:bodyPr>
          <a:lstStyle/>
          <a:p>
            <a:r>
              <a:rPr kumimoji="1" lang="ja-JP" altLang="en-US" sz="3600" dirty="0"/>
              <a:t>科学技術（・イノベーション）基本計画</a:t>
            </a:r>
          </a:p>
        </p:txBody>
      </p:sp>
      <p:sp>
        <p:nvSpPr>
          <p:cNvPr id="3" name="コンテンツ プレースホルダー 2">
            <a:extLst>
              <a:ext uri="{FF2B5EF4-FFF2-40B4-BE49-F238E27FC236}">
                <a16:creationId xmlns:a16="http://schemas.microsoft.com/office/drawing/2014/main" id="{C3A2D62A-97C8-47CC-8C4D-3DE78765D19B}"/>
              </a:ext>
            </a:extLst>
          </p:cNvPr>
          <p:cNvSpPr>
            <a:spLocks noGrp="1"/>
          </p:cNvSpPr>
          <p:nvPr>
            <p:ph sz="half" idx="1"/>
          </p:nvPr>
        </p:nvSpPr>
        <p:spPr>
          <a:xfrm>
            <a:off x="628650" y="1176374"/>
            <a:ext cx="8716617" cy="5241678"/>
          </a:xfrm>
        </p:spPr>
        <p:txBody>
          <a:bodyPr>
            <a:normAutofit fontScale="92500"/>
          </a:bodyPr>
          <a:lstStyle/>
          <a:p>
            <a:pPr marL="0" indent="0">
              <a:buNone/>
            </a:pPr>
            <a:r>
              <a:rPr lang="en-US" altLang="ja-JP" sz="2400" dirty="0">
                <a:solidFill>
                  <a:srgbClr val="00B0F0"/>
                </a:solidFill>
              </a:rPr>
              <a:t>1996</a:t>
            </a:r>
            <a:r>
              <a:rPr lang="ja-JP" altLang="en-US" sz="2400" dirty="0">
                <a:solidFill>
                  <a:srgbClr val="00B0F0"/>
                </a:solidFill>
              </a:rPr>
              <a:t>～</a:t>
            </a:r>
            <a:r>
              <a:rPr lang="en-US" altLang="ja-JP" sz="2400" dirty="0">
                <a:solidFill>
                  <a:srgbClr val="00B0F0"/>
                </a:solidFill>
              </a:rPr>
              <a:t>2000</a:t>
            </a:r>
            <a:r>
              <a:rPr lang="ja-JP" altLang="en-US" sz="2400" dirty="0">
                <a:solidFill>
                  <a:srgbClr val="00B0F0"/>
                </a:solidFill>
              </a:rPr>
              <a:t>年度、第</a:t>
            </a:r>
            <a:r>
              <a:rPr lang="en-US" altLang="ja-JP" sz="2400" dirty="0">
                <a:solidFill>
                  <a:srgbClr val="00B0F0"/>
                </a:solidFill>
              </a:rPr>
              <a:t>1</a:t>
            </a:r>
            <a:r>
              <a:rPr lang="ja-JP" altLang="en-US" sz="2400" dirty="0">
                <a:solidFill>
                  <a:srgbClr val="00B0F0"/>
                </a:solidFill>
              </a:rPr>
              <a:t>期</a:t>
            </a:r>
            <a:endParaRPr lang="en-US" altLang="ja-JP" sz="2400" dirty="0">
              <a:solidFill>
                <a:srgbClr val="00B0F0"/>
              </a:solidFill>
            </a:endParaRPr>
          </a:p>
          <a:p>
            <a:pPr marL="0" indent="0">
              <a:buNone/>
            </a:pPr>
            <a:r>
              <a:rPr lang="ja-JP" altLang="en-US" sz="2400" dirty="0">
                <a:solidFill>
                  <a:srgbClr val="00B0F0"/>
                </a:solidFill>
              </a:rPr>
              <a:t>　</a:t>
            </a:r>
            <a:r>
              <a:rPr lang="en-US" altLang="ja-JP" sz="2400" dirty="0">
                <a:solidFill>
                  <a:srgbClr val="00B0F0"/>
                </a:solidFill>
              </a:rPr>
              <a:t>5</a:t>
            </a:r>
            <a:r>
              <a:rPr lang="ja-JP" altLang="en-US" sz="2400" dirty="0">
                <a:solidFill>
                  <a:srgbClr val="00B0F0"/>
                </a:solidFill>
              </a:rPr>
              <a:t>年間の投資目標　</a:t>
            </a:r>
            <a:r>
              <a:rPr lang="en-US" altLang="ja-JP" sz="2400" dirty="0">
                <a:solidFill>
                  <a:srgbClr val="00B0F0"/>
                </a:solidFill>
              </a:rPr>
              <a:t>17</a:t>
            </a:r>
            <a:r>
              <a:rPr lang="ja-JP" altLang="en-US" sz="2400" dirty="0">
                <a:solidFill>
                  <a:srgbClr val="00B0F0"/>
                </a:solidFill>
              </a:rPr>
              <a:t>兆円。　</a:t>
            </a:r>
            <a:endParaRPr lang="en-US" altLang="ja-JP" sz="2400" dirty="0">
              <a:solidFill>
                <a:srgbClr val="00B0F0"/>
              </a:solidFill>
            </a:endParaRPr>
          </a:p>
          <a:p>
            <a:pPr marL="0" indent="0">
              <a:buNone/>
            </a:pPr>
            <a:r>
              <a:rPr lang="en-US" altLang="ja-JP" sz="2400" dirty="0">
                <a:solidFill>
                  <a:srgbClr val="FF0000"/>
                </a:solidFill>
              </a:rPr>
              <a:t>2001</a:t>
            </a:r>
            <a:r>
              <a:rPr lang="ja-JP" altLang="en-US" sz="2400" dirty="0">
                <a:solidFill>
                  <a:srgbClr val="FF0000"/>
                </a:solidFill>
              </a:rPr>
              <a:t>～</a:t>
            </a:r>
            <a:r>
              <a:rPr lang="en-US" altLang="ja-JP" sz="2400" dirty="0">
                <a:solidFill>
                  <a:srgbClr val="FF0000"/>
                </a:solidFill>
              </a:rPr>
              <a:t>2005</a:t>
            </a:r>
            <a:r>
              <a:rPr lang="ja-JP" altLang="en-US" sz="2400" dirty="0">
                <a:solidFill>
                  <a:srgbClr val="FF0000"/>
                </a:solidFill>
              </a:rPr>
              <a:t>年度、第</a:t>
            </a:r>
            <a:r>
              <a:rPr lang="en-US" altLang="ja-JP" sz="2400" dirty="0">
                <a:solidFill>
                  <a:srgbClr val="FF0000"/>
                </a:solidFill>
              </a:rPr>
              <a:t>2</a:t>
            </a:r>
            <a:r>
              <a:rPr lang="ja-JP" altLang="en-US" sz="2400" dirty="0">
                <a:solidFill>
                  <a:srgbClr val="FF0000"/>
                </a:solidFill>
              </a:rPr>
              <a:t>期　　＊</a:t>
            </a:r>
            <a:r>
              <a:rPr lang="en-US" altLang="ja-JP" sz="2400" dirty="0">
                <a:solidFill>
                  <a:srgbClr val="FF0000"/>
                </a:solidFill>
              </a:rPr>
              <a:t>2005</a:t>
            </a:r>
            <a:r>
              <a:rPr lang="ja-JP" altLang="en-US" sz="2400" dirty="0">
                <a:solidFill>
                  <a:srgbClr val="FF0000"/>
                </a:solidFill>
              </a:rPr>
              <a:t>年</a:t>
            </a:r>
            <a:r>
              <a:rPr lang="en-US" altLang="ja-JP" sz="2400" dirty="0">
                <a:solidFill>
                  <a:srgbClr val="FF0000"/>
                </a:solidFill>
              </a:rPr>
              <a:t>SC</a:t>
            </a:r>
            <a:r>
              <a:rPr lang="ja-JP" altLang="en-US" sz="2400" dirty="0">
                <a:solidFill>
                  <a:srgbClr val="FF0000"/>
                </a:solidFill>
              </a:rPr>
              <a:t>教育プログラムスタート</a:t>
            </a:r>
            <a:endParaRPr lang="en-US" altLang="ja-JP" sz="2400" dirty="0">
              <a:solidFill>
                <a:srgbClr val="FF0000"/>
              </a:solidFill>
            </a:endParaRPr>
          </a:p>
          <a:p>
            <a:pPr marL="0" indent="0">
              <a:buNone/>
            </a:pPr>
            <a:r>
              <a:rPr lang="ja-JP" altLang="en-US" sz="2400" dirty="0">
                <a:solidFill>
                  <a:srgbClr val="FF0000"/>
                </a:solidFill>
              </a:rPr>
              <a:t>　同</a:t>
            </a:r>
            <a:r>
              <a:rPr lang="en-US" altLang="ja-JP" sz="2400" dirty="0">
                <a:solidFill>
                  <a:srgbClr val="FF0000"/>
                </a:solidFill>
              </a:rPr>
              <a:t>24</a:t>
            </a:r>
            <a:r>
              <a:rPr lang="ja-JP" altLang="en-US" sz="2400" dirty="0">
                <a:solidFill>
                  <a:srgbClr val="FF0000"/>
                </a:solidFill>
              </a:rPr>
              <a:t>兆円。重点</a:t>
            </a:r>
            <a:r>
              <a:rPr lang="en-US" altLang="ja-JP" sz="2400" dirty="0">
                <a:solidFill>
                  <a:srgbClr val="FF0000"/>
                </a:solidFill>
              </a:rPr>
              <a:t>4</a:t>
            </a:r>
            <a:r>
              <a:rPr lang="ja-JP" altLang="en-US" sz="2400" dirty="0">
                <a:solidFill>
                  <a:srgbClr val="FF0000"/>
                </a:solidFill>
              </a:rPr>
              <a:t>分野＋推進</a:t>
            </a:r>
            <a:r>
              <a:rPr lang="en-US" altLang="ja-JP" sz="2400" dirty="0">
                <a:solidFill>
                  <a:srgbClr val="FF0000"/>
                </a:solidFill>
              </a:rPr>
              <a:t>4</a:t>
            </a:r>
            <a:r>
              <a:rPr lang="ja-JP" altLang="en-US" sz="2400" dirty="0">
                <a:solidFill>
                  <a:srgbClr val="FF0000"/>
                </a:solidFill>
              </a:rPr>
              <a:t>分野を設定。</a:t>
            </a:r>
            <a:endParaRPr lang="en-US" altLang="ja-JP" sz="2400" dirty="0">
              <a:solidFill>
                <a:srgbClr val="FF0000"/>
              </a:solidFill>
            </a:endParaRPr>
          </a:p>
          <a:p>
            <a:pPr marL="0" indent="0">
              <a:buNone/>
            </a:pPr>
            <a:r>
              <a:rPr lang="en-US" altLang="ja-JP" sz="2400" dirty="0"/>
              <a:t>2006</a:t>
            </a:r>
            <a:r>
              <a:rPr lang="ja-JP" altLang="en-US" sz="2400" dirty="0"/>
              <a:t>～</a:t>
            </a:r>
            <a:r>
              <a:rPr lang="en-US" altLang="ja-JP" sz="2400" dirty="0"/>
              <a:t>2010</a:t>
            </a:r>
            <a:r>
              <a:rPr lang="ja-JP" altLang="en-US" sz="2400" dirty="0"/>
              <a:t>年度、第</a:t>
            </a:r>
            <a:r>
              <a:rPr lang="en-US" altLang="ja-JP" sz="2400" dirty="0"/>
              <a:t>3</a:t>
            </a:r>
            <a:r>
              <a:rPr lang="ja-JP" altLang="en-US" sz="2400" dirty="0"/>
              <a:t>期</a:t>
            </a:r>
            <a:endParaRPr lang="en-US" altLang="ja-JP" sz="2400" dirty="0"/>
          </a:p>
          <a:p>
            <a:pPr marL="0" indent="0">
              <a:buNone/>
            </a:pPr>
            <a:r>
              <a:rPr lang="ja-JP" altLang="en-US" sz="2400" dirty="0"/>
              <a:t>　同</a:t>
            </a:r>
            <a:r>
              <a:rPr lang="en-US" altLang="ja-JP" sz="2400" dirty="0"/>
              <a:t>25</a:t>
            </a:r>
            <a:r>
              <a:rPr lang="ja-JP" altLang="en-US" sz="2400" dirty="0"/>
              <a:t>兆円。イノベーションがキーワードのひとつに。</a:t>
            </a:r>
            <a:endParaRPr lang="en-US" altLang="ja-JP" sz="2400" dirty="0"/>
          </a:p>
          <a:p>
            <a:pPr marL="0" indent="0">
              <a:buNone/>
            </a:pPr>
            <a:r>
              <a:rPr lang="en-US" altLang="ja-JP" sz="2400" dirty="0"/>
              <a:t>2011</a:t>
            </a:r>
            <a:r>
              <a:rPr lang="ja-JP" altLang="en-US" sz="2400" dirty="0"/>
              <a:t>～</a:t>
            </a:r>
            <a:r>
              <a:rPr lang="en-US" altLang="ja-JP" sz="2400" dirty="0"/>
              <a:t>2015</a:t>
            </a:r>
            <a:r>
              <a:rPr lang="ja-JP" altLang="en-US" sz="2400" dirty="0"/>
              <a:t>年度、第</a:t>
            </a:r>
            <a:r>
              <a:rPr lang="en-US" altLang="ja-JP" sz="2400" dirty="0"/>
              <a:t>4</a:t>
            </a:r>
            <a:r>
              <a:rPr lang="ja-JP" altLang="en-US" sz="2400" dirty="0"/>
              <a:t>期</a:t>
            </a:r>
            <a:endParaRPr lang="en-US" altLang="ja-JP" sz="2400" dirty="0"/>
          </a:p>
          <a:p>
            <a:pPr marL="0" indent="0">
              <a:buNone/>
            </a:pPr>
            <a:r>
              <a:rPr lang="ja-JP" altLang="en-US" sz="2400" dirty="0"/>
              <a:t>　同</a:t>
            </a:r>
            <a:r>
              <a:rPr lang="en-US" altLang="ja-JP" sz="2400" dirty="0"/>
              <a:t>25</a:t>
            </a:r>
            <a:r>
              <a:rPr lang="ja-JP" altLang="en-US" sz="2400" dirty="0"/>
              <a:t>兆円。東日本大震災→</a:t>
            </a:r>
            <a:r>
              <a:rPr lang="en-US" altLang="ja-JP" sz="2400" dirty="0"/>
              <a:t>2011</a:t>
            </a:r>
            <a:r>
              <a:rPr lang="ja-JP" altLang="en-US" sz="2400" dirty="0"/>
              <a:t>年</a:t>
            </a:r>
            <a:r>
              <a:rPr lang="en-US" altLang="ja-JP" sz="2400" dirty="0"/>
              <a:t>8</a:t>
            </a:r>
            <a:r>
              <a:rPr lang="ja-JP" altLang="en-US" sz="2400" dirty="0"/>
              <a:t>月策定</a:t>
            </a:r>
            <a:endParaRPr lang="en-US" altLang="ja-JP" sz="2400" dirty="0"/>
          </a:p>
          <a:p>
            <a:pPr marL="0" indent="0">
              <a:buNone/>
            </a:pPr>
            <a:r>
              <a:rPr lang="en-US" altLang="ja-JP" sz="2400" dirty="0"/>
              <a:t>2016</a:t>
            </a:r>
            <a:r>
              <a:rPr lang="ja-JP" altLang="en-US" sz="2400" dirty="0"/>
              <a:t>～</a:t>
            </a:r>
            <a:r>
              <a:rPr lang="en-US" altLang="ja-JP" sz="2400" dirty="0"/>
              <a:t>2020</a:t>
            </a:r>
            <a:r>
              <a:rPr lang="ja-JP" altLang="en-US" sz="2400" dirty="0"/>
              <a:t>年度、第</a:t>
            </a:r>
            <a:r>
              <a:rPr lang="en-US" altLang="ja-JP" sz="2400" dirty="0"/>
              <a:t>5</a:t>
            </a:r>
            <a:r>
              <a:rPr lang="ja-JP" altLang="en-US" sz="2400" dirty="0"/>
              <a:t>期</a:t>
            </a:r>
            <a:r>
              <a:rPr lang="en-US" altLang="ja-JP" sz="2400" dirty="0"/>
              <a:t>【</a:t>
            </a:r>
            <a:r>
              <a:rPr lang="ja-JP" altLang="en-US" sz="2400" dirty="0"/>
              <a:t>科技イノベ計画に</a:t>
            </a:r>
            <a:r>
              <a:rPr lang="en-US" altLang="ja-JP" sz="2400" dirty="0"/>
              <a:t>】</a:t>
            </a:r>
          </a:p>
          <a:p>
            <a:pPr marL="0" indent="0">
              <a:buNone/>
            </a:pPr>
            <a:r>
              <a:rPr lang="ja-JP" altLang="en-US" sz="2400" dirty="0"/>
              <a:t>　同</a:t>
            </a:r>
            <a:r>
              <a:rPr lang="en-US" altLang="ja-JP" sz="2400" dirty="0"/>
              <a:t>26</a:t>
            </a:r>
            <a:r>
              <a:rPr lang="ja-JP" altLang="en-US" sz="2400" dirty="0"/>
              <a:t>兆円。“</a:t>
            </a:r>
            <a:r>
              <a:rPr lang="en-US" altLang="ja-JP" sz="2400" dirty="0"/>
              <a:t>Society 5.0</a:t>
            </a:r>
            <a:r>
              <a:rPr lang="ja-JP" altLang="en-US" sz="2400" dirty="0"/>
              <a:t>”＝超スマート社会をめざす</a:t>
            </a:r>
            <a:endParaRPr lang="en-US" altLang="ja-JP" sz="2400" dirty="0"/>
          </a:p>
          <a:p>
            <a:pPr marL="0" indent="0">
              <a:buNone/>
            </a:pPr>
            <a:r>
              <a:rPr lang="en-US" altLang="ja-JP" sz="2400" dirty="0"/>
              <a:t>2021</a:t>
            </a:r>
            <a:r>
              <a:rPr lang="ja-JP" altLang="en-US" sz="2400" dirty="0"/>
              <a:t>～</a:t>
            </a:r>
            <a:r>
              <a:rPr lang="en-US" altLang="ja-JP" sz="2400" dirty="0"/>
              <a:t>2025</a:t>
            </a:r>
            <a:r>
              <a:rPr lang="ja-JP" altLang="en-US" sz="2400" dirty="0"/>
              <a:t>年度、第</a:t>
            </a:r>
            <a:r>
              <a:rPr lang="en-US" altLang="ja-JP" sz="2400" dirty="0"/>
              <a:t>6</a:t>
            </a:r>
            <a:r>
              <a:rPr lang="ja-JP" altLang="en-US" sz="2400" dirty="0"/>
              <a:t>期</a:t>
            </a:r>
            <a:endParaRPr lang="en-US" altLang="ja-JP" sz="2400" dirty="0"/>
          </a:p>
          <a:p>
            <a:pPr marL="0" indent="0">
              <a:buNone/>
            </a:pPr>
            <a:r>
              <a:rPr lang="ja-JP" altLang="en-US" sz="2400" dirty="0"/>
              <a:t>　同</a:t>
            </a:r>
            <a:r>
              <a:rPr lang="en-US" altLang="ja-JP" sz="2400" dirty="0"/>
              <a:t>30</a:t>
            </a:r>
            <a:r>
              <a:rPr lang="ja-JP" altLang="en-US" sz="2400" dirty="0"/>
              <a:t>兆円。 “</a:t>
            </a:r>
            <a:r>
              <a:rPr lang="en-US" altLang="ja-JP" sz="2400" dirty="0"/>
              <a:t>Society 5.0</a:t>
            </a:r>
            <a:r>
              <a:rPr lang="ja-JP" altLang="en-US" sz="2400" dirty="0"/>
              <a:t>”を継続。</a:t>
            </a:r>
            <a:endParaRPr lang="en-US" altLang="ja-JP" sz="2400" dirty="0"/>
          </a:p>
          <a:p>
            <a:endParaRPr kumimoji="1" lang="ja-JP" altLang="en-US" dirty="0"/>
          </a:p>
        </p:txBody>
      </p:sp>
    </p:spTree>
    <p:extLst>
      <p:ext uri="{BB962C8B-B14F-4D97-AF65-F5344CB8AC3E}">
        <p14:creationId xmlns:p14="http://schemas.microsoft.com/office/powerpoint/2010/main" val="3031658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362F0-9207-4309-8595-EB7A293974AB}"/>
              </a:ext>
            </a:extLst>
          </p:cNvPr>
          <p:cNvSpPr>
            <a:spLocks noGrp="1"/>
          </p:cNvSpPr>
          <p:nvPr>
            <p:ph type="title"/>
          </p:nvPr>
        </p:nvSpPr>
        <p:spPr>
          <a:xfrm>
            <a:off x="0" y="107675"/>
            <a:ext cx="9646920" cy="632990"/>
          </a:xfrm>
        </p:spPr>
        <p:txBody>
          <a:bodyPr>
            <a:normAutofit fontScale="90000"/>
          </a:bodyPr>
          <a:lstStyle/>
          <a:p>
            <a:r>
              <a:rPr kumimoji="1" lang="ja-JP" altLang="en-US" dirty="0"/>
              <a:t>分岐点としての「第</a:t>
            </a:r>
            <a:r>
              <a:rPr kumimoji="1" lang="en-US" altLang="ja-JP" dirty="0"/>
              <a:t>2</a:t>
            </a:r>
            <a:r>
              <a:rPr kumimoji="1" lang="ja-JP" altLang="en-US" dirty="0"/>
              <a:t>期」策定（～</a:t>
            </a:r>
            <a:r>
              <a:rPr kumimoji="1" lang="en-US" altLang="ja-JP" dirty="0"/>
              <a:t>2000</a:t>
            </a:r>
            <a:r>
              <a:rPr kumimoji="1" lang="ja-JP" altLang="en-US" dirty="0"/>
              <a:t>）</a:t>
            </a:r>
          </a:p>
        </p:txBody>
      </p:sp>
      <p:sp>
        <p:nvSpPr>
          <p:cNvPr id="3" name="コンテンツ プレースホルダー 2">
            <a:extLst>
              <a:ext uri="{FF2B5EF4-FFF2-40B4-BE49-F238E27FC236}">
                <a16:creationId xmlns:a16="http://schemas.microsoft.com/office/drawing/2014/main" id="{83D0B4B4-258D-41B8-BAD9-4FACB24089EB}"/>
              </a:ext>
            </a:extLst>
          </p:cNvPr>
          <p:cNvSpPr>
            <a:spLocks noGrp="1"/>
          </p:cNvSpPr>
          <p:nvPr>
            <p:ph sz="half" idx="1"/>
          </p:nvPr>
        </p:nvSpPr>
        <p:spPr>
          <a:xfrm>
            <a:off x="514904" y="941032"/>
            <a:ext cx="8318377" cy="5539666"/>
          </a:xfrm>
        </p:spPr>
        <p:txBody>
          <a:bodyPr>
            <a:normAutofit fontScale="70000" lnSpcReduction="20000"/>
          </a:bodyPr>
          <a:lstStyle/>
          <a:p>
            <a:r>
              <a:rPr kumimoji="1" lang="ja-JP" altLang="en-US" dirty="0">
                <a:solidFill>
                  <a:srgbClr val="FF0000"/>
                </a:solidFill>
              </a:rPr>
              <a:t>旧科技庁：大幅な増額を要求</a:t>
            </a:r>
            <a:endParaRPr kumimoji="1" lang="en-US" altLang="ja-JP" dirty="0">
              <a:solidFill>
                <a:srgbClr val="FF0000"/>
              </a:solidFill>
            </a:endParaRPr>
          </a:p>
          <a:p>
            <a:pPr marL="0" indent="0">
              <a:buNone/>
            </a:pPr>
            <a:r>
              <a:rPr kumimoji="1" lang="ja-JP" altLang="en-US" dirty="0">
                <a:solidFill>
                  <a:srgbClr val="00B0F0"/>
                </a:solidFill>
              </a:rPr>
              <a:t>⇔大蔵省＋科学技術会議の一部に慎重論</a:t>
            </a:r>
            <a:endParaRPr kumimoji="1" lang="en-US" altLang="ja-JP" dirty="0">
              <a:solidFill>
                <a:srgbClr val="00B0F0"/>
              </a:solidFill>
            </a:endParaRPr>
          </a:p>
          <a:p>
            <a:pPr marL="0" indent="0">
              <a:buNone/>
            </a:pPr>
            <a:r>
              <a:rPr kumimoji="1" lang="ja-JP" altLang="en-US" dirty="0"/>
              <a:t>→前田勝之助委員（元東レ会長）</a:t>
            </a:r>
            <a:endParaRPr kumimoji="1" lang="en-US" altLang="ja-JP" dirty="0"/>
          </a:p>
          <a:p>
            <a:pPr marL="0" indent="0">
              <a:buNone/>
            </a:pPr>
            <a:r>
              <a:rPr lang="ja-JP" altLang="en-US" dirty="0"/>
              <a:t>「欧米なみの</a:t>
            </a:r>
            <a:r>
              <a:rPr lang="en-US" altLang="ja-JP" dirty="0"/>
              <a:t>GDP1%</a:t>
            </a:r>
            <a:r>
              <a:rPr lang="ja-JP" altLang="en-US" dirty="0"/>
              <a:t>に（←</a:t>
            </a:r>
            <a:r>
              <a:rPr lang="en-US" altLang="ja-JP" dirty="0"/>
              <a:t>0.6</a:t>
            </a:r>
            <a:r>
              <a:rPr lang="ja-JP" altLang="en-US" dirty="0"/>
              <a:t>％）」</a:t>
            </a:r>
            <a:endParaRPr lang="en-US" altLang="ja-JP" dirty="0"/>
          </a:p>
          <a:p>
            <a:pPr marL="0" indent="0">
              <a:buNone/>
            </a:pPr>
            <a:r>
              <a:rPr lang="ja-JP" altLang="en-US" dirty="0"/>
              <a:t>「苦しい時こそ、大きな目標を決めないといけない」</a:t>
            </a:r>
            <a:endParaRPr lang="en-US" altLang="ja-JP" dirty="0"/>
          </a:p>
          <a:p>
            <a:pPr marL="0" indent="0">
              <a:buNone/>
            </a:pPr>
            <a:r>
              <a:rPr lang="ja-JP" altLang="en-US" dirty="0"/>
              <a:t>→</a:t>
            </a:r>
            <a:r>
              <a:rPr lang="en-US" altLang="ja-JP" dirty="0">
                <a:solidFill>
                  <a:srgbClr val="FF0000"/>
                </a:solidFill>
              </a:rPr>
              <a:t>1.4</a:t>
            </a:r>
            <a:r>
              <a:rPr lang="ja-JP" altLang="en-US" dirty="0">
                <a:solidFill>
                  <a:srgbClr val="FF0000"/>
                </a:solidFill>
              </a:rPr>
              <a:t>倍の「</a:t>
            </a:r>
            <a:r>
              <a:rPr lang="en-US" altLang="ja-JP" dirty="0">
                <a:solidFill>
                  <a:srgbClr val="FF0000"/>
                </a:solidFill>
              </a:rPr>
              <a:t>24</a:t>
            </a:r>
            <a:r>
              <a:rPr lang="ja-JP" altLang="en-US" dirty="0">
                <a:solidFill>
                  <a:srgbClr val="FF0000"/>
                </a:solidFill>
              </a:rPr>
              <a:t>兆円」に</a:t>
            </a:r>
            <a:endParaRPr lang="en-US" altLang="ja-JP" dirty="0">
              <a:solidFill>
                <a:srgbClr val="FF0000"/>
              </a:solidFill>
            </a:endParaRPr>
          </a:p>
          <a:p>
            <a:pPr marL="0" indent="0">
              <a:buNone/>
            </a:pPr>
            <a:endParaRPr lang="en-US" altLang="ja-JP" dirty="0"/>
          </a:p>
          <a:p>
            <a:r>
              <a:rPr kumimoji="1" lang="ja-JP" altLang="en-US" dirty="0">
                <a:solidFill>
                  <a:srgbClr val="FF0000"/>
                </a:solidFill>
              </a:rPr>
              <a:t>旧科技庁：さらに競争的資金（＝科研費など）を倍増する計画</a:t>
            </a:r>
            <a:endParaRPr kumimoji="1" lang="en-US" altLang="ja-JP" dirty="0">
              <a:solidFill>
                <a:srgbClr val="FF0000"/>
              </a:solidFill>
            </a:endParaRPr>
          </a:p>
          <a:p>
            <a:pPr marL="0" indent="0">
              <a:buNone/>
            </a:pPr>
            <a:r>
              <a:rPr kumimoji="1" lang="ja-JP" altLang="en-US" dirty="0">
                <a:solidFill>
                  <a:srgbClr val="FF0000"/>
                </a:solidFill>
              </a:rPr>
              <a:t>→「間接経費」（研究費の一部）を機関に</a:t>
            </a:r>
            <a:endParaRPr kumimoji="1" lang="en-US" altLang="ja-JP" dirty="0">
              <a:solidFill>
                <a:srgbClr val="FF0000"/>
              </a:solidFill>
            </a:endParaRPr>
          </a:p>
          <a:p>
            <a:r>
              <a:rPr kumimoji="1" lang="ja-JP" altLang="en-US" dirty="0">
                <a:solidFill>
                  <a:srgbClr val="00B0F0"/>
                </a:solidFill>
              </a:rPr>
              <a:t>大蔵省：「代わりに国立大学の基盤経費の全廃を」</a:t>
            </a:r>
            <a:endParaRPr kumimoji="1" lang="en-US" altLang="ja-JP" dirty="0">
              <a:solidFill>
                <a:srgbClr val="00B0F0"/>
              </a:solidFill>
            </a:endParaRPr>
          </a:p>
          <a:p>
            <a:r>
              <a:rPr kumimoji="1" lang="ja-JP" altLang="en-US" dirty="0">
                <a:solidFill>
                  <a:srgbClr val="FF0000"/>
                </a:solidFill>
              </a:rPr>
              <a:t>旧科技庁＋文部省は抵抗</a:t>
            </a:r>
            <a:endParaRPr kumimoji="1" lang="en-US" altLang="ja-JP" dirty="0">
              <a:solidFill>
                <a:srgbClr val="FF0000"/>
              </a:solidFill>
            </a:endParaRPr>
          </a:p>
          <a:p>
            <a:pPr marL="0" indent="0">
              <a:buNone/>
            </a:pPr>
            <a:r>
              <a:rPr kumimoji="1" lang="ja-JP" altLang="en-US" dirty="0">
                <a:solidFill>
                  <a:srgbClr val="FF0000"/>
                </a:solidFill>
              </a:rPr>
              <a:t>⇒間接経費は導入　</a:t>
            </a:r>
            <a:r>
              <a:rPr kumimoji="1" lang="ja-JP" altLang="en-US" dirty="0"/>
              <a:t>＋　</a:t>
            </a:r>
            <a:r>
              <a:rPr kumimoji="1" lang="ja-JP" altLang="en-US" dirty="0">
                <a:solidFill>
                  <a:srgbClr val="00B0F0"/>
                </a:solidFill>
              </a:rPr>
              <a:t>「基盤経費のあり方を検討する」</a:t>
            </a:r>
            <a:endParaRPr kumimoji="1" lang="en-US" altLang="ja-JP" dirty="0">
              <a:solidFill>
                <a:srgbClr val="00B0F0"/>
              </a:solidFill>
            </a:endParaRPr>
          </a:p>
          <a:p>
            <a:pPr marL="0" indent="0">
              <a:buNone/>
            </a:pPr>
            <a:endParaRPr lang="en-US" altLang="ja-JP" dirty="0"/>
          </a:p>
          <a:p>
            <a:pPr marL="0" indent="0">
              <a:buNone/>
            </a:pPr>
            <a:r>
              <a:rPr lang="ja-JP" altLang="en-US" dirty="0"/>
              <a:t>⇔</a:t>
            </a:r>
            <a:r>
              <a:rPr lang="en-US" altLang="ja-JP" dirty="0"/>
              <a:t>2003</a:t>
            </a:r>
            <a:r>
              <a:rPr lang="ja-JP" altLang="en-US" dirty="0"/>
              <a:t>年、「国立大学法人法」成立（←小泉改革←橋本行革）</a:t>
            </a:r>
            <a:endParaRPr lang="en-US" altLang="ja-JP" dirty="0"/>
          </a:p>
          <a:p>
            <a:pPr marL="0" indent="0">
              <a:buNone/>
            </a:pPr>
            <a:r>
              <a:rPr lang="ja-JP" altLang="en-US" dirty="0"/>
              <a:t>⇒</a:t>
            </a:r>
            <a:r>
              <a:rPr lang="ja-JP" altLang="en-US" dirty="0">
                <a:solidFill>
                  <a:srgbClr val="00B0F0"/>
                </a:solidFill>
              </a:rPr>
              <a:t>財務省、「法人化後、運営費交付金（←基盤経費）を毎年削減」</a:t>
            </a:r>
            <a:endParaRPr lang="en-US" altLang="ja-JP" dirty="0">
              <a:solidFill>
                <a:srgbClr val="00B0F0"/>
              </a:solidFill>
            </a:endParaRPr>
          </a:p>
          <a:p>
            <a:pPr marL="0" indent="0">
              <a:buNone/>
            </a:pPr>
            <a:endParaRPr lang="en-US" altLang="ja-JP" dirty="0"/>
          </a:p>
        </p:txBody>
      </p:sp>
      <p:sp>
        <p:nvSpPr>
          <p:cNvPr id="6" name="テキスト ボックス 5">
            <a:extLst>
              <a:ext uri="{FF2B5EF4-FFF2-40B4-BE49-F238E27FC236}">
                <a16:creationId xmlns:a16="http://schemas.microsoft.com/office/drawing/2014/main" id="{536F8760-097E-4840-A1F9-DD14A1D53734}"/>
              </a:ext>
            </a:extLst>
          </p:cNvPr>
          <p:cNvSpPr txBox="1"/>
          <p:nvPr/>
        </p:nvSpPr>
        <p:spPr>
          <a:xfrm>
            <a:off x="5384307" y="6380994"/>
            <a:ext cx="4572000" cy="369332"/>
          </a:xfrm>
          <a:prstGeom prst="rect">
            <a:avLst/>
          </a:prstGeom>
          <a:noFill/>
        </p:spPr>
        <p:txBody>
          <a:bodyPr wrap="square">
            <a:spAutoFit/>
          </a:bodyPr>
          <a:lstStyle/>
          <a:p>
            <a:r>
              <a:rPr lang="en-US" altLang="ja-JP" dirty="0"/>
              <a:t>『</a:t>
            </a:r>
            <a:r>
              <a:rPr lang="ja-JP" altLang="en-US" dirty="0"/>
              <a:t>誰が科学を殺すのか</a:t>
            </a:r>
            <a:r>
              <a:rPr lang="en-US" altLang="ja-JP" dirty="0"/>
              <a:t>』p.169-175</a:t>
            </a:r>
            <a:endParaRPr lang="ja-JP" altLang="en-US" dirty="0"/>
          </a:p>
        </p:txBody>
      </p:sp>
    </p:spTree>
    <p:extLst>
      <p:ext uri="{BB962C8B-B14F-4D97-AF65-F5344CB8AC3E}">
        <p14:creationId xmlns:p14="http://schemas.microsoft.com/office/powerpoint/2010/main" val="337788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6334B5-41B1-EA4C-567B-4E20883FAAFC}"/>
              </a:ext>
            </a:extLst>
          </p:cNvPr>
          <p:cNvSpPr>
            <a:spLocks noGrp="1"/>
          </p:cNvSpPr>
          <p:nvPr>
            <p:ph type="title"/>
          </p:nvPr>
        </p:nvSpPr>
        <p:spPr>
          <a:xfrm>
            <a:off x="0" y="1709739"/>
            <a:ext cx="9143999" cy="2852737"/>
          </a:xfrm>
        </p:spPr>
        <p:txBody>
          <a:bodyPr>
            <a:noAutofit/>
          </a:bodyPr>
          <a:lstStyle/>
          <a:p>
            <a:r>
              <a:rPr lang="en-US" altLang="ja-JP" sz="4000" dirty="0">
                <a:solidFill>
                  <a:srgbClr val="FF0000"/>
                </a:solidFill>
              </a:rPr>
              <a:t>Ⅰ</a:t>
            </a:r>
            <a:r>
              <a:rPr lang="ja-JP" altLang="en-US" sz="4000" dirty="0">
                <a:solidFill>
                  <a:srgbClr val="FF0000"/>
                </a:solidFill>
              </a:rPr>
              <a:t>インタープリターの発想の起源</a:t>
            </a:r>
            <a:br>
              <a:rPr lang="en-US" altLang="ja-JP" sz="4000" dirty="0">
                <a:solidFill>
                  <a:srgbClr val="FF0000"/>
                </a:solidFill>
              </a:rPr>
            </a:br>
            <a:br>
              <a:rPr lang="en-US" altLang="ja-JP" sz="4000" dirty="0"/>
            </a:br>
            <a:r>
              <a:rPr lang="en-US" altLang="ja-JP" sz="4000" dirty="0"/>
              <a:t>Ⅱ</a:t>
            </a:r>
            <a:r>
              <a:rPr lang="ja-JP" altLang="en-US" sz="4000" dirty="0"/>
              <a:t>総合科学技術会議での政策化</a:t>
            </a:r>
            <a:br>
              <a:rPr lang="en-US" altLang="ja-JP" sz="4000" dirty="0"/>
            </a:br>
            <a:br>
              <a:rPr lang="en-US" altLang="ja-JP" sz="4000" dirty="0"/>
            </a:br>
            <a:r>
              <a:rPr lang="en-US" altLang="ja-JP" sz="4000" dirty="0"/>
              <a:t>Ⅲ</a:t>
            </a:r>
            <a:r>
              <a:rPr lang="ja-JP" altLang="en-US" sz="4000" dirty="0"/>
              <a:t>その後の科学技術政策の課題と希望</a:t>
            </a:r>
          </a:p>
        </p:txBody>
      </p:sp>
      <p:sp>
        <p:nvSpPr>
          <p:cNvPr id="5" name="テキスト プレースホルダー 4">
            <a:extLst>
              <a:ext uri="{FF2B5EF4-FFF2-40B4-BE49-F238E27FC236}">
                <a16:creationId xmlns:a16="http://schemas.microsoft.com/office/drawing/2014/main" id="{6D125905-A70E-F6AE-B38C-6E770C3C4F0C}"/>
              </a:ext>
            </a:extLst>
          </p:cNvPr>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66886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E1623F0-30CC-4BB3-A65D-62CCFD2C8F0A}"/>
              </a:ext>
            </a:extLst>
          </p:cNvPr>
          <p:cNvSpPr>
            <a:spLocks noGrp="1"/>
          </p:cNvSpPr>
          <p:nvPr>
            <p:ph type="title"/>
          </p:nvPr>
        </p:nvSpPr>
        <p:spPr>
          <a:xfrm>
            <a:off x="462708" y="235692"/>
            <a:ext cx="5915025" cy="531804"/>
          </a:xfrm>
        </p:spPr>
        <p:txBody>
          <a:bodyPr>
            <a:normAutofit fontScale="90000"/>
          </a:bodyPr>
          <a:lstStyle/>
          <a:p>
            <a:r>
              <a:rPr lang="ja-JP" altLang="en-US" dirty="0"/>
              <a:t>（国立大学改革の流れ）</a:t>
            </a:r>
          </a:p>
        </p:txBody>
      </p:sp>
      <p:sp>
        <p:nvSpPr>
          <p:cNvPr id="6" name="コンテンツ プレースホルダー 5">
            <a:extLst>
              <a:ext uri="{FF2B5EF4-FFF2-40B4-BE49-F238E27FC236}">
                <a16:creationId xmlns:a16="http://schemas.microsoft.com/office/drawing/2014/main" id="{EEDDD40B-A91D-4BA1-AB08-C384E8545001}"/>
              </a:ext>
            </a:extLst>
          </p:cNvPr>
          <p:cNvSpPr>
            <a:spLocks noGrp="1"/>
          </p:cNvSpPr>
          <p:nvPr>
            <p:ph idx="1"/>
          </p:nvPr>
        </p:nvSpPr>
        <p:spPr>
          <a:xfrm>
            <a:off x="462708" y="1033272"/>
            <a:ext cx="8681292" cy="5952743"/>
          </a:xfrm>
        </p:spPr>
        <p:txBody>
          <a:bodyPr>
            <a:normAutofit fontScale="92500" lnSpcReduction="10000"/>
          </a:bodyPr>
          <a:lstStyle/>
          <a:p>
            <a:pPr marL="0" indent="0">
              <a:buNone/>
            </a:pPr>
            <a:r>
              <a:rPr lang="en-US" altLang="ja-JP" dirty="0">
                <a:solidFill>
                  <a:srgbClr val="FF0000"/>
                </a:solidFill>
              </a:rPr>
              <a:t>1996</a:t>
            </a:r>
            <a:r>
              <a:rPr lang="ja-JP" altLang="en-US" dirty="0">
                <a:solidFill>
                  <a:srgbClr val="FF0000"/>
                </a:solidFill>
              </a:rPr>
              <a:t>年</a:t>
            </a:r>
            <a:r>
              <a:rPr lang="en-US" altLang="ja-JP" dirty="0">
                <a:solidFill>
                  <a:srgbClr val="FF0000"/>
                </a:solidFill>
              </a:rPr>
              <a:t>11</a:t>
            </a:r>
            <a:r>
              <a:rPr lang="ja-JP" altLang="en-US" dirty="0">
                <a:solidFill>
                  <a:srgbClr val="FF0000"/>
                </a:solidFill>
              </a:rPr>
              <a:t>月、橋本内閣「行政改革会議」</a:t>
            </a:r>
            <a:r>
              <a:rPr lang="ja-JP" altLang="en-US" dirty="0"/>
              <a:t>発足→独立行政法人制度の検討→</a:t>
            </a:r>
            <a:r>
              <a:rPr lang="en-US" altLang="ja-JP" dirty="0"/>
              <a:t>97</a:t>
            </a:r>
            <a:r>
              <a:rPr lang="ja-JP" altLang="en-US" dirty="0"/>
              <a:t>年</a:t>
            </a:r>
            <a:r>
              <a:rPr lang="en-US" altLang="ja-JP" dirty="0"/>
              <a:t>12</a:t>
            </a:r>
            <a:r>
              <a:rPr lang="ja-JP" altLang="en-US" dirty="0"/>
              <a:t>月最終報告書“国立大学の独法化は長期的視野で検討”</a:t>
            </a:r>
            <a:endParaRPr lang="en-US" altLang="ja-JP" dirty="0"/>
          </a:p>
          <a:p>
            <a:pPr marL="0" indent="0">
              <a:buNone/>
            </a:pPr>
            <a:r>
              <a:rPr lang="ja-JP" altLang="en-US" dirty="0"/>
              <a:t>→</a:t>
            </a:r>
            <a:r>
              <a:rPr lang="en-US" altLang="ja-JP" dirty="0">
                <a:solidFill>
                  <a:srgbClr val="00B0F0"/>
                </a:solidFill>
              </a:rPr>
              <a:t>99</a:t>
            </a:r>
            <a:r>
              <a:rPr lang="ja-JP" altLang="en-US" dirty="0">
                <a:solidFill>
                  <a:srgbClr val="00B0F0"/>
                </a:solidFill>
              </a:rPr>
              <a:t>年</a:t>
            </a:r>
            <a:r>
              <a:rPr lang="en-US" altLang="ja-JP" dirty="0">
                <a:solidFill>
                  <a:srgbClr val="00B0F0"/>
                </a:solidFill>
              </a:rPr>
              <a:t>8</a:t>
            </a:r>
            <a:r>
              <a:rPr lang="ja-JP" altLang="en-US" dirty="0">
                <a:solidFill>
                  <a:srgbClr val="00B0F0"/>
                </a:solidFill>
              </a:rPr>
              <a:t>月、有馬文部大臣</a:t>
            </a:r>
            <a:r>
              <a:rPr lang="ja-JP" altLang="en-US" dirty="0"/>
              <a:t>が「今後の国立大学等の在り方に関する懇談会」設置→</a:t>
            </a:r>
            <a:r>
              <a:rPr lang="en-US" altLang="ja-JP" dirty="0"/>
              <a:t>9</a:t>
            </a:r>
            <a:r>
              <a:rPr lang="ja-JP" altLang="en-US" dirty="0"/>
              <a:t>月「国立大学の独立行政法人化の検討の方向」を発表</a:t>
            </a:r>
            <a:endParaRPr lang="en-US" altLang="ja-JP" dirty="0"/>
          </a:p>
          <a:p>
            <a:pPr marL="0" indent="0">
              <a:buNone/>
            </a:pPr>
            <a:r>
              <a:rPr lang="ja-JP" altLang="en-US" dirty="0"/>
              <a:t>→国立大学側は反発。「国立大学法人」案が有力に。</a:t>
            </a:r>
            <a:endParaRPr lang="en-US" altLang="ja-JP" dirty="0"/>
          </a:p>
          <a:p>
            <a:pPr marL="0" indent="0">
              <a:buNone/>
            </a:pPr>
            <a:r>
              <a:rPr lang="en-US" altLang="ja-JP" dirty="0">
                <a:solidFill>
                  <a:srgbClr val="FF0000"/>
                </a:solidFill>
              </a:rPr>
              <a:t>2001</a:t>
            </a:r>
            <a:r>
              <a:rPr lang="ja-JP" altLang="en-US" dirty="0">
                <a:solidFill>
                  <a:srgbClr val="FF0000"/>
                </a:solidFill>
              </a:rPr>
              <a:t>年</a:t>
            </a:r>
            <a:r>
              <a:rPr lang="en-US" altLang="ja-JP" dirty="0">
                <a:solidFill>
                  <a:srgbClr val="FF0000"/>
                </a:solidFill>
              </a:rPr>
              <a:t>4</a:t>
            </a:r>
            <a:r>
              <a:rPr lang="ja-JP" altLang="en-US" dirty="0">
                <a:solidFill>
                  <a:srgbClr val="FF0000"/>
                </a:solidFill>
              </a:rPr>
              <a:t>月、小泉内閣</a:t>
            </a:r>
            <a:r>
              <a:rPr lang="ja-JP" altLang="en-US" dirty="0"/>
              <a:t>発足→国立大学の民営化も視野に入れると発言</a:t>
            </a:r>
            <a:endParaRPr lang="en-US" altLang="ja-JP" dirty="0"/>
          </a:p>
          <a:p>
            <a:pPr marL="0" indent="0">
              <a:buNone/>
            </a:pPr>
            <a:r>
              <a:rPr lang="ja-JP" altLang="en-US" dirty="0"/>
              <a:t>⇔</a:t>
            </a:r>
            <a:r>
              <a:rPr lang="ja-JP" altLang="en-US" dirty="0">
                <a:solidFill>
                  <a:srgbClr val="00B0F0"/>
                </a:solidFill>
              </a:rPr>
              <a:t>「遠山（文科大臣）プラン」</a:t>
            </a:r>
            <a:r>
              <a:rPr lang="ja-JP" altLang="en-US" dirty="0"/>
              <a:t>（＝民営化回避）</a:t>
            </a:r>
            <a:endParaRPr lang="en-US" altLang="ja-JP" dirty="0"/>
          </a:p>
          <a:p>
            <a:pPr marL="0" indent="0">
              <a:buNone/>
            </a:pPr>
            <a:r>
              <a:rPr lang="ja-JP" altLang="en-US" dirty="0"/>
              <a:t>→</a:t>
            </a:r>
            <a:r>
              <a:rPr lang="en-US" altLang="ja-JP" dirty="0"/>
              <a:t>2002</a:t>
            </a:r>
            <a:r>
              <a:rPr lang="ja-JP" altLang="en-US" dirty="0"/>
              <a:t>年</a:t>
            </a:r>
            <a:r>
              <a:rPr lang="en-US" altLang="ja-JP" dirty="0"/>
              <a:t>3</a:t>
            </a:r>
            <a:r>
              <a:rPr lang="ja-JP" altLang="en-US" dirty="0"/>
              <a:t>月文科省調査検討会議「新しい</a:t>
            </a:r>
            <a:r>
              <a:rPr lang="en-US" altLang="ja-JP" dirty="0"/>
              <a:t>『</a:t>
            </a:r>
            <a:r>
              <a:rPr lang="ja-JP" altLang="en-US" dirty="0"/>
              <a:t>国立大学法人</a:t>
            </a:r>
            <a:r>
              <a:rPr lang="en-US" altLang="ja-JP" dirty="0"/>
              <a:t>』</a:t>
            </a:r>
            <a:r>
              <a:rPr lang="ja-JP" altLang="en-US" dirty="0"/>
              <a:t>像について」（非公務員型）</a:t>
            </a:r>
            <a:endParaRPr lang="en-US" altLang="ja-JP" dirty="0"/>
          </a:p>
          <a:p>
            <a:pPr marL="0" indent="0">
              <a:buNone/>
            </a:pPr>
            <a:r>
              <a:rPr lang="ja-JP" altLang="en-US" dirty="0"/>
              <a:t>→</a:t>
            </a:r>
            <a:r>
              <a:rPr lang="en-US" altLang="ja-JP" dirty="0">
                <a:solidFill>
                  <a:srgbClr val="FF0000"/>
                </a:solidFill>
              </a:rPr>
              <a:t>2003</a:t>
            </a:r>
            <a:r>
              <a:rPr lang="ja-JP" altLang="en-US" dirty="0">
                <a:solidFill>
                  <a:srgbClr val="FF0000"/>
                </a:solidFill>
              </a:rPr>
              <a:t>年</a:t>
            </a:r>
            <a:r>
              <a:rPr lang="en-US" altLang="ja-JP" dirty="0">
                <a:solidFill>
                  <a:srgbClr val="FF0000"/>
                </a:solidFill>
              </a:rPr>
              <a:t>7</a:t>
            </a:r>
            <a:r>
              <a:rPr lang="ja-JP" altLang="en-US" dirty="0">
                <a:solidFill>
                  <a:srgbClr val="FF0000"/>
                </a:solidFill>
              </a:rPr>
              <a:t>月「国立大学法人法」成立</a:t>
            </a:r>
            <a:endParaRPr lang="en-US" altLang="ja-JP" dirty="0">
              <a:solidFill>
                <a:srgbClr val="FF0000"/>
              </a:solidFill>
            </a:endParaRPr>
          </a:p>
          <a:p>
            <a:pPr marL="0" indent="0">
              <a:buNone/>
            </a:pPr>
            <a:endParaRPr lang="en-US" altLang="ja-JP" dirty="0"/>
          </a:p>
          <a:p>
            <a:pPr marL="0" indent="0" algn="r">
              <a:buNone/>
            </a:pPr>
            <a:r>
              <a:rPr lang="ja-JP" altLang="en-US" dirty="0"/>
              <a:t>（中井浩一</a:t>
            </a:r>
            <a:r>
              <a:rPr lang="en-US" altLang="ja-JP" dirty="0"/>
              <a:t>『</a:t>
            </a:r>
            <a:r>
              <a:rPr lang="ja-JP" altLang="en-US" dirty="0"/>
              <a:t>徹底検証　大学法人化</a:t>
            </a:r>
            <a:r>
              <a:rPr lang="en-US" altLang="ja-JP" dirty="0"/>
              <a:t>』</a:t>
            </a:r>
            <a:r>
              <a:rPr lang="ja-JP" altLang="en-US" dirty="0"/>
              <a:t>中公新書ラクレ）</a:t>
            </a:r>
          </a:p>
        </p:txBody>
      </p:sp>
    </p:spTree>
    <p:extLst>
      <p:ext uri="{BB962C8B-B14F-4D97-AF65-F5344CB8AC3E}">
        <p14:creationId xmlns:p14="http://schemas.microsoft.com/office/powerpoint/2010/main" val="3470897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3810FD-A889-B230-062B-3DC6A282A2AA}"/>
              </a:ext>
            </a:extLst>
          </p:cNvPr>
          <p:cNvSpPr>
            <a:spLocks noGrp="1"/>
          </p:cNvSpPr>
          <p:nvPr>
            <p:ph type="title"/>
          </p:nvPr>
        </p:nvSpPr>
        <p:spPr>
          <a:xfrm>
            <a:off x="628650" y="365127"/>
            <a:ext cx="7886700" cy="454024"/>
          </a:xfrm>
        </p:spPr>
        <p:txBody>
          <a:bodyPr>
            <a:normAutofit fontScale="90000"/>
          </a:bodyPr>
          <a:lstStyle/>
          <a:p>
            <a:r>
              <a:rPr kumimoji="1" lang="ja-JP" altLang="en-US" sz="4000" dirty="0"/>
              <a:t>財務省主計局次長・神田眞人氏②</a:t>
            </a:r>
          </a:p>
        </p:txBody>
      </p:sp>
      <p:sp>
        <p:nvSpPr>
          <p:cNvPr id="3" name="コンテンツ プレースホルダー 2">
            <a:extLst>
              <a:ext uri="{FF2B5EF4-FFF2-40B4-BE49-F238E27FC236}">
                <a16:creationId xmlns:a16="http://schemas.microsoft.com/office/drawing/2014/main" id="{86D8ABB8-5395-331E-4596-1388C5D326BA}"/>
              </a:ext>
            </a:extLst>
          </p:cNvPr>
          <p:cNvSpPr>
            <a:spLocks noGrp="1"/>
          </p:cNvSpPr>
          <p:nvPr>
            <p:ph idx="1"/>
          </p:nvPr>
        </p:nvSpPr>
        <p:spPr>
          <a:xfrm>
            <a:off x="628650" y="1104900"/>
            <a:ext cx="7886700" cy="5359398"/>
          </a:xfrm>
        </p:spPr>
        <p:txBody>
          <a:bodyPr>
            <a:normAutofit fontScale="85000" lnSpcReduction="20000"/>
          </a:bodyPr>
          <a:lstStyle/>
          <a:p>
            <a:pPr marL="0" indent="0">
              <a:buNone/>
            </a:pPr>
            <a:r>
              <a:rPr kumimoji="1" lang="ja-JP" altLang="en-US" dirty="0"/>
              <a:t>　国立大の法人化で、運営面の自由度を高めた。少なからず改革が実施された。ただ既得権を当然視し、自分の城壁に閉じこもる方も少なくない。新陳代謝、開放化、国際化が進まない。その結果、</a:t>
            </a:r>
            <a:r>
              <a:rPr kumimoji="1" lang="ja-JP" altLang="en-US" dirty="0">
                <a:solidFill>
                  <a:srgbClr val="FF0000"/>
                </a:solidFill>
              </a:rPr>
              <a:t>「トップ１０％の論文」を１本出すのに、研究費がドイツの２倍かかる。つまり「生産性」が低い。</a:t>
            </a:r>
            <a:r>
              <a:rPr kumimoji="1" lang="ja-JP" altLang="en-US" dirty="0"/>
              <a:t>硬直的でタコツボ化した封建構造だと、国際的、学際的な研究が生まれにくい。（</a:t>
            </a:r>
            <a:r>
              <a:rPr lang="ja-JP" altLang="en-US" dirty="0"/>
              <a:t>略）</a:t>
            </a:r>
            <a:endParaRPr kumimoji="1" lang="ja-JP" altLang="en-US" dirty="0"/>
          </a:p>
          <a:p>
            <a:pPr marL="0" indent="0">
              <a:buNone/>
            </a:pPr>
            <a:r>
              <a:rPr kumimoji="1" lang="ja-JP" altLang="en-US" dirty="0"/>
              <a:t>　運営費交付金が「法人化以降で１４００億円減っている」と言われるが、付属病院の赤字解消や退職手当の減少といった特殊要因を除けば、４０８億円しか減っていない。問題は金額の多寡ではなく配分にある。</a:t>
            </a:r>
          </a:p>
          <a:p>
            <a:pPr marL="0" indent="0">
              <a:buNone/>
            </a:pPr>
            <a:r>
              <a:rPr kumimoji="1" lang="ja-JP" altLang="en-US" dirty="0"/>
              <a:t>　私の母校である英国立のオックスフォード大や米国の私立大を含めて、</a:t>
            </a:r>
            <a:r>
              <a:rPr kumimoji="1" lang="ja-JP" altLang="en-US" dirty="0">
                <a:solidFill>
                  <a:srgbClr val="FF0000"/>
                </a:solidFill>
              </a:rPr>
              <a:t>世界トップクラスの大学では、運営費交付金に大きく依存するところはない。</a:t>
            </a:r>
            <a:r>
              <a:rPr kumimoji="1" lang="ja-JP" altLang="en-US" dirty="0"/>
              <a:t>つまり、競争的資金が研究力低下を招くという事実はない。</a:t>
            </a:r>
          </a:p>
          <a:p>
            <a:pPr marL="0" indent="0">
              <a:buNone/>
            </a:pPr>
            <a:r>
              <a:rPr kumimoji="1" lang="ja-JP" altLang="en-US" dirty="0"/>
              <a:t>　現場の教員が疲弊しているのは、手間ばかりかかってメリハリにつながらない、</a:t>
            </a:r>
            <a:r>
              <a:rPr kumimoji="1" lang="ja-JP" altLang="en-US" dirty="0">
                <a:solidFill>
                  <a:srgbClr val="00B0F0"/>
                </a:solidFill>
              </a:rPr>
              <a:t>形式的で無意味な「評価」をやらされていることも一因</a:t>
            </a:r>
            <a:r>
              <a:rPr kumimoji="1" lang="ja-JP" altLang="en-US" dirty="0"/>
              <a:t>だ。</a:t>
            </a:r>
          </a:p>
        </p:txBody>
      </p:sp>
      <p:sp>
        <p:nvSpPr>
          <p:cNvPr id="4" name="テキスト ボックス 3">
            <a:extLst>
              <a:ext uri="{FF2B5EF4-FFF2-40B4-BE49-F238E27FC236}">
                <a16:creationId xmlns:a16="http://schemas.microsoft.com/office/drawing/2014/main" id="{2FDA3EA3-9502-A604-029E-9EDD1142053F}"/>
              </a:ext>
            </a:extLst>
          </p:cNvPr>
          <p:cNvSpPr txBox="1"/>
          <p:nvPr/>
        </p:nvSpPr>
        <p:spPr>
          <a:xfrm>
            <a:off x="3019425" y="6492873"/>
            <a:ext cx="5905500" cy="369332"/>
          </a:xfrm>
          <a:prstGeom prst="rect">
            <a:avLst/>
          </a:prstGeom>
          <a:noFill/>
        </p:spPr>
        <p:txBody>
          <a:bodyPr wrap="square" rtlCol="0">
            <a:spAutoFit/>
          </a:bodyPr>
          <a:lstStyle/>
          <a:p>
            <a:pPr algn="r"/>
            <a:r>
              <a:rPr kumimoji="1" lang="en-US" altLang="ja-JP" dirty="0"/>
              <a:t>『</a:t>
            </a:r>
            <a:r>
              <a:rPr kumimoji="1" lang="ja-JP" altLang="en-US" dirty="0"/>
              <a:t>朝日新聞</a:t>
            </a:r>
            <a:r>
              <a:rPr kumimoji="1" lang="en-US" altLang="ja-JP" dirty="0"/>
              <a:t>』2018</a:t>
            </a:r>
            <a:r>
              <a:rPr kumimoji="1" lang="ja-JP" altLang="en-US" dirty="0"/>
              <a:t>年</a:t>
            </a:r>
            <a:r>
              <a:rPr kumimoji="1" lang="en-US" altLang="ja-JP" dirty="0"/>
              <a:t>10</a:t>
            </a:r>
            <a:r>
              <a:rPr kumimoji="1" lang="ja-JP" altLang="en-US" dirty="0"/>
              <a:t>月</a:t>
            </a:r>
            <a:r>
              <a:rPr kumimoji="1" lang="en-US" altLang="ja-JP" dirty="0"/>
              <a:t>18</a:t>
            </a:r>
            <a:r>
              <a:rPr kumimoji="1" lang="ja-JP" altLang="en-US" dirty="0"/>
              <a:t>日付朝刊</a:t>
            </a:r>
            <a:r>
              <a:rPr kumimoji="1" lang="en-US" altLang="ja-JP" dirty="0"/>
              <a:t>18</a:t>
            </a:r>
            <a:r>
              <a:rPr kumimoji="1" lang="ja-JP" altLang="en-US" dirty="0"/>
              <a:t>面</a:t>
            </a:r>
          </a:p>
        </p:txBody>
      </p:sp>
    </p:spTree>
    <p:extLst>
      <p:ext uri="{BB962C8B-B14F-4D97-AF65-F5344CB8AC3E}">
        <p14:creationId xmlns:p14="http://schemas.microsoft.com/office/powerpoint/2010/main" val="1353730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DB45D2-3E0B-4BD4-A6FB-A16135434D4B}"/>
              </a:ext>
            </a:extLst>
          </p:cNvPr>
          <p:cNvSpPr>
            <a:spLocks noGrp="1"/>
          </p:cNvSpPr>
          <p:nvPr>
            <p:ph type="title"/>
          </p:nvPr>
        </p:nvSpPr>
        <p:spPr>
          <a:xfrm>
            <a:off x="321275" y="365127"/>
            <a:ext cx="8637373" cy="709912"/>
          </a:xfrm>
        </p:spPr>
        <p:txBody>
          <a:bodyPr>
            <a:normAutofit fontScale="90000"/>
          </a:bodyPr>
          <a:lstStyle/>
          <a:p>
            <a:r>
              <a:rPr kumimoji="1" lang="en-US" altLang="ja-JP" dirty="0"/>
              <a:t>Q</a:t>
            </a:r>
            <a:r>
              <a:rPr kumimoji="1" lang="ja-JP" altLang="en-US" dirty="0"/>
              <a:t>競争的資金と運営費交付金の関係についてどう考えるか？</a:t>
            </a:r>
          </a:p>
        </p:txBody>
      </p:sp>
      <p:sp>
        <p:nvSpPr>
          <p:cNvPr id="3" name="コンテンツ プレースホルダー 2">
            <a:extLst>
              <a:ext uri="{FF2B5EF4-FFF2-40B4-BE49-F238E27FC236}">
                <a16:creationId xmlns:a16="http://schemas.microsoft.com/office/drawing/2014/main" id="{B42842FA-758E-4A6E-ADEA-BEF2A36C9335}"/>
              </a:ext>
            </a:extLst>
          </p:cNvPr>
          <p:cNvSpPr>
            <a:spLocks noGrp="1"/>
          </p:cNvSpPr>
          <p:nvPr>
            <p:ph idx="1"/>
          </p:nvPr>
        </p:nvSpPr>
        <p:spPr>
          <a:xfrm>
            <a:off x="321275" y="1445741"/>
            <a:ext cx="8476736" cy="5047132"/>
          </a:xfrm>
        </p:spPr>
        <p:txBody>
          <a:bodyPr/>
          <a:lstStyle/>
          <a:p>
            <a:pPr marL="0" indent="0">
              <a:buNone/>
            </a:pPr>
            <a:endParaRPr kumimoji="1" lang="ja-JP" altLang="en-US" dirty="0"/>
          </a:p>
        </p:txBody>
      </p:sp>
    </p:spTree>
    <p:extLst>
      <p:ext uri="{BB962C8B-B14F-4D97-AF65-F5344CB8AC3E}">
        <p14:creationId xmlns:p14="http://schemas.microsoft.com/office/powerpoint/2010/main" val="1570071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AF9E8-1FAF-B715-37AE-CB2379B11912}"/>
              </a:ext>
            </a:extLst>
          </p:cNvPr>
          <p:cNvSpPr>
            <a:spLocks noGrp="1"/>
          </p:cNvSpPr>
          <p:nvPr>
            <p:ph type="title"/>
          </p:nvPr>
        </p:nvSpPr>
        <p:spPr/>
        <p:txBody>
          <a:bodyPr>
            <a:normAutofit fontScale="90000"/>
          </a:bodyPr>
          <a:lstStyle/>
          <a:p>
            <a:r>
              <a:rPr kumimoji="1" lang="en-US" altLang="ja-JP" dirty="0"/>
              <a:t>Q</a:t>
            </a:r>
            <a:r>
              <a:rPr kumimoji="1" lang="ja-JP" altLang="en-US" dirty="0"/>
              <a:t>今後の科学技術（・イノベーション）政策の進むべき道は？</a:t>
            </a:r>
          </a:p>
        </p:txBody>
      </p:sp>
      <p:sp>
        <p:nvSpPr>
          <p:cNvPr id="3" name="コンテンツ プレースホルダー 2">
            <a:extLst>
              <a:ext uri="{FF2B5EF4-FFF2-40B4-BE49-F238E27FC236}">
                <a16:creationId xmlns:a16="http://schemas.microsoft.com/office/drawing/2014/main" id="{4294CA6F-4811-8A92-4F7C-ED86AA25280A}"/>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745199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2863C-2F62-1E56-B892-FE1B35EA591E}"/>
              </a:ext>
            </a:extLst>
          </p:cNvPr>
          <p:cNvSpPr>
            <a:spLocks noGrp="1"/>
          </p:cNvSpPr>
          <p:nvPr>
            <p:ph type="title"/>
          </p:nvPr>
        </p:nvSpPr>
        <p:spPr/>
        <p:txBody>
          <a:bodyPr/>
          <a:lstStyle/>
          <a:p>
            <a:r>
              <a:rPr kumimoji="1" lang="ja-JP" altLang="en-US" dirty="0"/>
              <a:t>質問タイム</a:t>
            </a:r>
            <a:r>
              <a:rPr kumimoji="1" lang="en-US" altLang="ja-JP" dirty="0"/>
              <a:t>Ⅲ</a:t>
            </a:r>
            <a:endParaRPr kumimoji="1" lang="ja-JP" altLang="en-US" dirty="0"/>
          </a:p>
        </p:txBody>
      </p:sp>
      <p:sp>
        <p:nvSpPr>
          <p:cNvPr id="3" name="コンテンツ プレースホルダー 2">
            <a:extLst>
              <a:ext uri="{FF2B5EF4-FFF2-40B4-BE49-F238E27FC236}">
                <a16:creationId xmlns:a16="http://schemas.microsoft.com/office/drawing/2014/main" id="{E35FE535-FD84-822D-BA77-28834A9FB97E}"/>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44962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BEAE0A70-58EB-E549-88CB-72B1350C1262}"/>
              </a:ext>
            </a:extLst>
          </p:cNvPr>
          <p:cNvSpPr>
            <a:spLocks noGrp="1"/>
          </p:cNvSpPr>
          <p:nvPr>
            <p:ph type="body" idx="1"/>
          </p:nvPr>
        </p:nvSpPr>
        <p:spPr>
          <a:xfrm>
            <a:off x="656036" y="166688"/>
            <a:ext cx="3868340" cy="505396"/>
          </a:xfrm>
        </p:spPr>
        <p:txBody>
          <a:bodyPr/>
          <a:lstStyle/>
          <a:p>
            <a:r>
              <a:rPr lang="ja-JP" altLang="en-US" dirty="0">
                <a:solidFill>
                  <a:srgbClr val="FF0000"/>
                </a:solidFill>
              </a:rPr>
              <a:t>黒田先生</a:t>
            </a:r>
          </a:p>
        </p:txBody>
      </p:sp>
      <p:sp>
        <p:nvSpPr>
          <p:cNvPr id="12" name="コンテンツ プレースホルダー 11">
            <a:extLst>
              <a:ext uri="{FF2B5EF4-FFF2-40B4-BE49-F238E27FC236}">
                <a16:creationId xmlns:a16="http://schemas.microsoft.com/office/drawing/2014/main" id="{BA7E5253-4C98-58F6-9D56-FFFFBBE54F56}"/>
              </a:ext>
            </a:extLst>
          </p:cNvPr>
          <p:cNvSpPr>
            <a:spLocks noGrp="1"/>
          </p:cNvSpPr>
          <p:nvPr>
            <p:ph sz="half" idx="2"/>
          </p:nvPr>
        </p:nvSpPr>
        <p:spPr>
          <a:xfrm>
            <a:off x="150828" y="744718"/>
            <a:ext cx="8710368" cy="6113282"/>
          </a:xfrm>
        </p:spPr>
        <p:txBody>
          <a:bodyPr>
            <a:normAutofit lnSpcReduction="10000"/>
          </a:bodyPr>
          <a:lstStyle/>
          <a:p>
            <a:pPr marL="0" indent="0">
              <a:buNone/>
            </a:pPr>
            <a:r>
              <a:rPr lang="en-US" altLang="ja-JP" dirty="0">
                <a:solidFill>
                  <a:srgbClr val="FF0000"/>
                </a:solidFill>
              </a:rPr>
              <a:t>1975</a:t>
            </a:r>
            <a:r>
              <a:rPr lang="ja-JP" altLang="en-US" dirty="0">
                <a:solidFill>
                  <a:srgbClr val="FF0000"/>
                </a:solidFill>
              </a:rPr>
              <a:t>　渡英</a:t>
            </a:r>
            <a:endParaRPr lang="en-US" altLang="ja-JP" dirty="0">
              <a:solidFill>
                <a:srgbClr val="FF0000"/>
              </a:solidFill>
            </a:endParaRPr>
          </a:p>
          <a:p>
            <a:pPr marL="0" indent="0">
              <a:buNone/>
            </a:pPr>
            <a:r>
              <a:rPr lang="en-US" altLang="ja-JP" dirty="0">
                <a:solidFill>
                  <a:srgbClr val="FF0000"/>
                </a:solidFill>
              </a:rPr>
              <a:t>1986</a:t>
            </a:r>
            <a:r>
              <a:rPr lang="ja-JP" altLang="en-US" dirty="0">
                <a:solidFill>
                  <a:srgbClr val="FF0000"/>
                </a:solidFill>
              </a:rPr>
              <a:t>　駒場赴任</a:t>
            </a:r>
            <a:endParaRPr lang="en-US" altLang="ja-JP" dirty="0">
              <a:solidFill>
                <a:srgbClr val="FF0000"/>
              </a:solidFill>
            </a:endParaRPr>
          </a:p>
          <a:p>
            <a:pPr marL="0" indent="0">
              <a:buNone/>
            </a:pPr>
            <a:r>
              <a:rPr lang="en-US" altLang="ja-JP" dirty="0">
                <a:solidFill>
                  <a:srgbClr val="FF0000"/>
                </a:solidFill>
              </a:rPr>
              <a:t>1993</a:t>
            </a:r>
            <a:r>
              <a:rPr lang="ja-JP" altLang="en-US" dirty="0">
                <a:solidFill>
                  <a:srgbClr val="FF0000"/>
                </a:solidFill>
              </a:rPr>
              <a:t>　猿橋賞</a:t>
            </a:r>
            <a:endParaRPr lang="en-US" altLang="ja-JP" dirty="0">
              <a:solidFill>
                <a:srgbClr val="FF0000"/>
              </a:solidFill>
            </a:endParaRPr>
          </a:p>
          <a:p>
            <a:pPr marL="0" indent="0">
              <a:buNone/>
            </a:pPr>
            <a:r>
              <a:rPr lang="en-US" altLang="ja-JP" dirty="0">
                <a:solidFill>
                  <a:srgbClr val="FF0000"/>
                </a:solidFill>
                <a:highlight>
                  <a:srgbClr val="FFFF00"/>
                </a:highlight>
              </a:rPr>
              <a:t>1996</a:t>
            </a:r>
            <a:r>
              <a:rPr lang="ja-JP" altLang="en-US" dirty="0">
                <a:solidFill>
                  <a:srgbClr val="FF0000"/>
                </a:solidFill>
                <a:highlight>
                  <a:srgbClr val="FFFF00"/>
                </a:highlight>
              </a:rPr>
              <a:t>　朝日新聞「</a:t>
            </a:r>
            <a:r>
              <a:rPr lang="en-US" altLang="ja-JP" dirty="0">
                <a:solidFill>
                  <a:srgbClr val="FF0000"/>
                </a:solidFill>
                <a:highlight>
                  <a:srgbClr val="FFFF00"/>
                </a:highlight>
              </a:rPr>
              <a:t>21</a:t>
            </a:r>
            <a:r>
              <a:rPr lang="ja-JP" altLang="en-US" dirty="0">
                <a:solidFill>
                  <a:srgbClr val="FF0000"/>
                </a:solidFill>
                <a:highlight>
                  <a:srgbClr val="FFFF00"/>
                </a:highlight>
              </a:rPr>
              <a:t>世紀への提言」</a:t>
            </a:r>
            <a:endParaRPr lang="en-US" altLang="ja-JP" dirty="0">
              <a:solidFill>
                <a:srgbClr val="FF0000"/>
              </a:solidFill>
              <a:highlight>
                <a:srgbClr val="FFFF00"/>
              </a:highlight>
            </a:endParaRPr>
          </a:p>
          <a:p>
            <a:pPr marL="0" indent="0">
              <a:buNone/>
            </a:pPr>
            <a:r>
              <a:rPr lang="en-US" altLang="ja-JP" dirty="0">
                <a:solidFill>
                  <a:srgbClr val="FF0000"/>
                </a:solidFill>
              </a:rPr>
              <a:t>1999</a:t>
            </a:r>
            <a:r>
              <a:rPr lang="ja-JP" altLang="en-US" dirty="0">
                <a:solidFill>
                  <a:srgbClr val="FF0000"/>
                </a:solidFill>
              </a:rPr>
              <a:t>　ブダペスト宣言</a:t>
            </a:r>
            <a:endParaRPr lang="en-US" altLang="ja-JP" dirty="0">
              <a:solidFill>
                <a:srgbClr val="FF0000"/>
              </a:solidFill>
            </a:endParaRPr>
          </a:p>
          <a:p>
            <a:pPr marL="0" indent="0">
              <a:buNone/>
            </a:pPr>
            <a:endParaRPr lang="en-US" altLang="ja-JP" dirty="0">
              <a:solidFill>
                <a:srgbClr val="FF0000"/>
              </a:solidFill>
            </a:endParaRPr>
          </a:p>
          <a:p>
            <a:pPr marL="0" indent="0">
              <a:buNone/>
            </a:pPr>
            <a:r>
              <a:rPr lang="en-US" altLang="ja-JP" dirty="0">
                <a:solidFill>
                  <a:srgbClr val="FF0000"/>
                </a:solidFill>
              </a:rPr>
              <a:t>2001</a:t>
            </a:r>
            <a:r>
              <a:rPr lang="ja-JP" altLang="en-US" dirty="0">
                <a:solidFill>
                  <a:srgbClr val="FF0000"/>
                </a:solidFill>
              </a:rPr>
              <a:t>　総合科学技術会議</a:t>
            </a:r>
            <a:endParaRPr lang="en-US" altLang="ja-JP" dirty="0">
              <a:solidFill>
                <a:srgbClr val="FF0000"/>
              </a:solidFill>
            </a:endParaRPr>
          </a:p>
          <a:p>
            <a:pPr marL="0" indent="0">
              <a:buNone/>
            </a:pPr>
            <a:r>
              <a:rPr lang="ja-JP" altLang="en-US" dirty="0">
                <a:solidFill>
                  <a:srgbClr val="FF0000"/>
                </a:solidFill>
              </a:rPr>
              <a:t>議員（～</a:t>
            </a:r>
            <a:r>
              <a:rPr lang="en-US" altLang="ja-JP" dirty="0">
                <a:solidFill>
                  <a:srgbClr val="FF0000"/>
                </a:solidFill>
              </a:rPr>
              <a:t>2006</a:t>
            </a:r>
            <a:r>
              <a:rPr lang="ja-JP" altLang="en-US" dirty="0">
                <a:solidFill>
                  <a:srgbClr val="FF0000"/>
                </a:solidFill>
              </a:rPr>
              <a:t>）</a:t>
            </a:r>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dirty="0">
              <a:solidFill>
                <a:srgbClr val="FF0000"/>
              </a:solidFill>
              <a:highlight>
                <a:srgbClr val="FFFF00"/>
              </a:highlight>
            </a:endParaRPr>
          </a:p>
          <a:p>
            <a:pPr marL="0" indent="0">
              <a:buNone/>
            </a:pPr>
            <a:r>
              <a:rPr lang="en-US" altLang="ja-JP" dirty="0">
                <a:solidFill>
                  <a:srgbClr val="FF0000"/>
                </a:solidFill>
                <a:highlight>
                  <a:srgbClr val="FFFF00"/>
                </a:highlight>
              </a:rPr>
              <a:t>2005</a:t>
            </a:r>
            <a:r>
              <a:rPr lang="ja-JP" altLang="en-US" dirty="0">
                <a:solidFill>
                  <a:srgbClr val="FF0000"/>
                </a:solidFill>
                <a:highlight>
                  <a:srgbClr val="FFFF00"/>
                </a:highlight>
              </a:rPr>
              <a:t>　</a:t>
            </a:r>
            <a:r>
              <a:rPr lang="en-US" altLang="ja-JP" dirty="0">
                <a:solidFill>
                  <a:srgbClr val="FF0000"/>
                </a:solidFill>
                <a:highlight>
                  <a:srgbClr val="FFFF00"/>
                </a:highlight>
              </a:rPr>
              <a:t>SC</a:t>
            </a:r>
            <a:r>
              <a:rPr lang="ja-JP" altLang="en-US" dirty="0">
                <a:solidFill>
                  <a:srgbClr val="FF0000"/>
                </a:solidFill>
                <a:highlight>
                  <a:srgbClr val="FFFF00"/>
                </a:highlight>
              </a:rPr>
              <a:t>プログラム開始</a:t>
            </a:r>
            <a:endParaRPr lang="en-US" altLang="ja-JP" dirty="0">
              <a:solidFill>
                <a:srgbClr val="FF0000"/>
              </a:solidFill>
              <a:highlight>
                <a:srgbClr val="FFFF00"/>
              </a:highlight>
            </a:endParaRPr>
          </a:p>
          <a:p>
            <a:pPr marL="0" indent="0">
              <a:buNone/>
            </a:pPr>
            <a:endParaRPr lang="en-US" altLang="ja-JP" dirty="0">
              <a:solidFill>
                <a:srgbClr val="FF0000"/>
              </a:solidFill>
            </a:endParaRPr>
          </a:p>
          <a:p>
            <a:pPr marL="0" indent="0">
              <a:buNone/>
            </a:pPr>
            <a:r>
              <a:rPr lang="en-US" altLang="ja-JP" dirty="0">
                <a:solidFill>
                  <a:srgbClr val="FF0000"/>
                </a:solidFill>
              </a:rPr>
              <a:t>2007</a:t>
            </a:r>
            <a:r>
              <a:rPr lang="ja-JP" altLang="en-US" dirty="0">
                <a:solidFill>
                  <a:srgbClr val="FF0000"/>
                </a:solidFill>
              </a:rPr>
              <a:t>　</a:t>
            </a:r>
            <a:r>
              <a:rPr lang="en-US" altLang="ja-JP" dirty="0">
                <a:solidFill>
                  <a:srgbClr val="FF0000"/>
                </a:solidFill>
              </a:rPr>
              <a:t>ICSU</a:t>
            </a:r>
            <a:r>
              <a:rPr lang="ja-JP" altLang="en-US" dirty="0">
                <a:solidFill>
                  <a:srgbClr val="FF0000"/>
                </a:solidFill>
              </a:rPr>
              <a:t>（国際科学会議）副会長</a:t>
            </a:r>
            <a:endParaRPr lang="en-US" altLang="ja-JP" dirty="0">
              <a:solidFill>
                <a:srgbClr val="FF0000"/>
              </a:solidFill>
            </a:endParaRPr>
          </a:p>
        </p:txBody>
      </p:sp>
      <p:sp>
        <p:nvSpPr>
          <p:cNvPr id="14" name="コンテンツ プレースホルダー 13">
            <a:extLst>
              <a:ext uri="{FF2B5EF4-FFF2-40B4-BE49-F238E27FC236}">
                <a16:creationId xmlns:a16="http://schemas.microsoft.com/office/drawing/2014/main" id="{4FABF80F-967D-0C0F-26F1-BC9C9461A8E9}"/>
              </a:ext>
            </a:extLst>
          </p:cNvPr>
          <p:cNvSpPr>
            <a:spLocks noGrp="1"/>
          </p:cNvSpPr>
          <p:nvPr>
            <p:ph sz="quarter" idx="4"/>
          </p:nvPr>
        </p:nvSpPr>
        <p:spPr>
          <a:xfrm>
            <a:off x="4157221" y="708703"/>
            <a:ext cx="4986779" cy="6033154"/>
          </a:xfrm>
        </p:spPr>
        <p:txBody>
          <a:bodyPr>
            <a:normAutofit lnSpcReduction="10000"/>
          </a:bodyPr>
          <a:lstStyle/>
          <a:p>
            <a:pPr marL="0" indent="0">
              <a:buNone/>
            </a:pPr>
            <a:r>
              <a:rPr lang="en-US" altLang="ja-JP" dirty="0">
                <a:solidFill>
                  <a:srgbClr val="00B0F0"/>
                </a:solidFill>
              </a:rPr>
              <a:t>1974</a:t>
            </a:r>
            <a:r>
              <a:rPr lang="ja-JP" altLang="en-US" dirty="0">
                <a:solidFill>
                  <a:srgbClr val="00B0F0"/>
                </a:solidFill>
              </a:rPr>
              <a:t>　科技庁入庁</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1995</a:t>
            </a:r>
            <a:r>
              <a:rPr lang="ja-JP" altLang="en-US" dirty="0">
                <a:solidFill>
                  <a:srgbClr val="00B0F0"/>
                </a:solidFill>
              </a:rPr>
              <a:t>　科学技術基本法制定</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1999</a:t>
            </a:r>
            <a:r>
              <a:rPr lang="ja-JP" altLang="en-US" dirty="0">
                <a:solidFill>
                  <a:srgbClr val="00B0F0"/>
                </a:solidFill>
              </a:rPr>
              <a:t>科学技術政策局政策課長</a:t>
            </a:r>
            <a:endParaRPr lang="en-US" altLang="ja-JP" dirty="0">
              <a:solidFill>
                <a:srgbClr val="00B0F0"/>
              </a:solidFill>
            </a:endParaRPr>
          </a:p>
          <a:p>
            <a:pPr marL="0" indent="0">
              <a:buNone/>
            </a:pPr>
            <a:endParaRPr lang="en-US" altLang="ja-JP" dirty="0"/>
          </a:p>
          <a:p>
            <a:pPr marL="0" indent="0">
              <a:buNone/>
            </a:pPr>
            <a:r>
              <a:rPr lang="en-US" altLang="ja-JP" dirty="0">
                <a:solidFill>
                  <a:srgbClr val="00B0F0"/>
                </a:solidFill>
              </a:rPr>
              <a:t>2001</a:t>
            </a:r>
            <a:r>
              <a:rPr lang="ja-JP" altLang="en-US" dirty="0">
                <a:solidFill>
                  <a:srgbClr val="00B0F0"/>
                </a:solidFill>
              </a:rPr>
              <a:t>内閣府官房審議官</a:t>
            </a:r>
            <a:endParaRPr lang="en-US" altLang="ja-JP" dirty="0">
              <a:solidFill>
                <a:srgbClr val="00B0F0"/>
              </a:solidFill>
            </a:endParaRPr>
          </a:p>
          <a:p>
            <a:pPr marL="0" indent="0">
              <a:buNone/>
            </a:pPr>
            <a:r>
              <a:rPr lang="en-US" altLang="ja-JP" dirty="0">
                <a:solidFill>
                  <a:srgbClr val="00B0F0"/>
                </a:solidFill>
              </a:rPr>
              <a:t>2002</a:t>
            </a:r>
            <a:r>
              <a:rPr lang="ja-JP" altLang="en-US" dirty="0">
                <a:solidFill>
                  <a:srgbClr val="00B0F0"/>
                </a:solidFill>
              </a:rPr>
              <a:t>文科省大臣官房審議官</a:t>
            </a:r>
            <a:endParaRPr lang="en-US" altLang="ja-JP" dirty="0">
              <a:solidFill>
                <a:srgbClr val="00B0F0"/>
              </a:solidFill>
            </a:endParaRPr>
          </a:p>
          <a:p>
            <a:pPr marL="0" indent="0">
              <a:buNone/>
            </a:pPr>
            <a:r>
              <a:rPr lang="en-US" altLang="ja-JP" dirty="0">
                <a:solidFill>
                  <a:srgbClr val="00B0F0"/>
                </a:solidFill>
              </a:rPr>
              <a:t>2003</a:t>
            </a:r>
            <a:r>
              <a:rPr lang="ja-JP" altLang="en-US" dirty="0">
                <a:solidFill>
                  <a:srgbClr val="00B0F0"/>
                </a:solidFill>
              </a:rPr>
              <a:t>科学技術・学術政策局長</a:t>
            </a:r>
            <a:endParaRPr lang="en-US" altLang="ja-JP" dirty="0">
              <a:solidFill>
                <a:srgbClr val="00B0F0"/>
              </a:solidFill>
            </a:endParaRPr>
          </a:p>
          <a:p>
            <a:pPr marL="0" indent="0">
              <a:buNone/>
            </a:pPr>
            <a:endParaRPr lang="en-US" altLang="ja-JP" dirty="0">
              <a:solidFill>
                <a:srgbClr val="00B0F0"/>
              </a:solidFill>
            </a:endParaRPr>
          </a:p>
          <a:p>
            <a:pPr marL="0" indent="0">
              <a:buNone/>
            </a:pPr>
            <a:r>
              <a:rPr lang="en-US" altLang="ja-JP" dirty="0">
                <a:solidFill>
                  <a:srgbClr val="00B0F0"/>
                </a:solidFill>
              </a:rPr>
              <a:t>2005</a:t>
            </a:r>
            <a:r>
              <a:rPr lang="ja-JP" altLang="en-US" dirty="0">
                <a:solidFill>
                  <a:srgbClr val="00B0F0"/>
                </a:solidFill>
              </a:rPr>
              <a:t>内閣府出向</a:t>
            </a:r>
            <a:endParaRPr lang="en-US" altLang="ja-JP" dirty="0">
              <a:solidFill>
                <a:srgbClr val="00B0F0"/>
              </a:solidFill>
            </a:endParaRPr>
          </a:p>
          <a:p>
            <a:pPr marL="0" indent="0">
              <a:buNone/>
            </a:pPr>
            <a:r>
              <a:rPr lang="en-US" altLang="ja-JP" dirty="0">
                <a:solidFill>
                  <a:srgbClr val="00B0F0"/>
                </a:solidFill>
              </a:rPr>
              <a:t>2006</a:t>
            </a:r>
            <a:r>
              <a:rPr lang="ja-JP" altLang="en-US" dirty="0">
                <a:solidFill>
                  <a:srgbClr val="00B0F0"/>
                </a:solidFill>
              </a:rPr>
              <a:t>文科省出向</a:t>
            </a:r>
            <a:endParaRPr lang="en-US" altLang="ja-JP" dirty="0">
              <a:solidFill>
                <a:srgbClr val="00B0F0"/>
              </a:solidFill>
            </a:endParaRPr>
          </a:p>
          <a:p>
            <a:pPr marL="0" indent="0">
              <a:buNone/>
            </a:pPr>
            <a:endParaRPr lang="en-US" altLang="ja-JP" dirty="0">
              <a:solidFill>
                <a:srgbClr val="00B0F0"/>
              </a:solidFill>
            </a:endParaRPr>
          </a:p>
        </p:txBody>
      </p:sp>
      <p:sp>
        <p:nvSpPr>
          <p:cNvPr id="15" name="テキスト プレースホルダー 10">
            <a:extLst>
              <a:ext uri="{FF2B5EF4-FFF2-40B4-BE49-F238E27FC236}">
                <a16:creationId xmlns:a16="http://schemas.microsoft.com/office/drawing/2014/main" id="{122AFA4E-50F4-7D28-D478-326C196DC0B9}"/>
              </a:ext>
            </a:extLst>
          </p:cNvPr>
          <p:cNvSpPr txBox="1">
            <a:spLocks/>
          </p:cNvSpPr>
          <p:nvPr/>
        </p:nvSpPr>
        <p:spPr>
          <a:xfrm>
            <a:off x="620317" y="166688"/>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dirty="0"/>
          </a:p>
        </p:txBody>
      </p:sp>
      <p:sp>
        <p:nvSpPr>
          <p:cNvPr id="16" name="コンテンツ プレースホルダー 11">
            <a:extLst>
              <a:ext uri="{FF2B5EF4-FFF2-40B4-BE49-F238E27FC236}">
                <a16:creationId xmlns:a16="http://schemas.microsoft.com/office/drawing/2014/main" id="{42F60F48-2B1E-4FAE-3569-3AB53203EE4A}"/>
              </a:ext>
            </a:extLst>
          </p:cNvPr>
          <p:cNvSpPr txBox="1">
            <a:spLocks/>
          </p:cNvSpPr>
          <p:nvPr/>
        </p:nvSpPr>
        <p:spPr>
          <a:xfrm>
            <a:off x="620317" y="990600"/>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7" name="テキスト プレースホルダー 12">
            <a:extLst>
              <a:ext uri="{FF2B5EF4-FFF2-40B4-BE49-F238E27FC236}">
                <a16:creationId xmlns:a16="http://schemas.microsoft.com/office/drawing/2014/main" id="{2C09C6E0-940B-9C99-67D9-69DA47837C93}"/>
              </a:ext>
            </a:extLst>
          </p:cNvPr>
          <p:cNvSpPr txBox="1">
            <a:spLocks/>
          </p:cNvSpPr>
          <p:nvPr/>
        </p:nvSpPr>
        <p:spPr>
          <a:xfrm>
            <a:off x="4619625" y="166688"/>
            <a:ext cx="3887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a:p>
        </p:txBody>
      </p:sp>
      <p:sp>
        <p:nvSpPr>
          <p:cNvPr id="18" name="コンテンツ プレースホルダー 13">
            <a:extLst>
              <a:ext uri="{FF2B5EF4-FFF2-40B4-BE49-F238E27FC236}">
                <a16:creationId xmlns:a16="http://schemas.microsoft.com/office/drawing/2014/main" id="{FA8430E6-AD39-707F-99CA-5EC98D34BB58}"/>
              </a:ext>
            </a:extLst>
          </p:cNvPr>
          <p:cNvSpPr txBox="1">
            <a:spLocks/>
          </p:cNvSpPr>
          <p:nvPr/>
        </p:nvSpPr>
        <p:spPr>
          <a:xfrm>
            <a:off x="4619625" y="990600"/>
            <a:ext cx="388739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9" name="テキスト プレースホルダー 10">
            <a:extLst>
              <a:ext uri="{FF2B5EF4-FFF2-40B4-BE49-F238E27FC236}">
                <a16:creationId xmlns:a16="http://schemas.microsoft.com/office/drawing/2014/main" id="{33E1E8F1-A465-E7DC-8698-389C8717C045}"/>
              </a:ext>
            </a:extLst>
          </p:cNvPr>
          <p:cNvSpPr txBox="1">
            <a:spLocks/>
          </p:cNvSpPr>
          <p:nvPr/>
        </p:nvSpPr>
        <p:spPr>
          <a:xfrm>
            <a:off x="4716440" y="140342"/>
            <a:ext cx="3868340" cy="50539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dirty="0">
                <a:solidFill>
                  <a:srgbClr val="00B0F0"/>
                </a:solidFill>
              </a:rPr>
              <a:t>有本先生</a:t>
            </a:r>
          </a:p>
        </p:txBody>
      </p:sp>
    </p:spTree>
    <p:extLst>
      <p:ext uri="{BB962C8B-B14F-4D97-AF65-F5344CB8AC3E}">
        <p14:creationId xmlns:p14="http://schemas.microsoft.com/office/powerpoint/2010/main" val="1805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BEAE0A70-58EB-E549-88CB-72B1350C1262}"/>
              </a:ext>
            </a:extLst>
          </p:cNvPr>
          <p:cNvSpPr>
            <a:spLocks noGrp="1"/>
          </p:cNvSpPr>
          <p:nvPr>
            <p:ph type="body" idx="1"/>
          </p:nvPr>
        </p:nvSpPr>
        <p:spPr>
          <a:xfrm>
            <a:off x="656036" y="166688"/>
            <a:ext cx="3868340" cy="505396"/>
          </a:xfrm>
        </p:spPr>
        <p:txBody>
          <a:bodyPr/>
          <a:lstStyle/>
          <a:p>
            <a:r>
              <a:rPr lang="ja-JP" altLang="en-US" dirty="0">
                <a:solidFill>
                  <a:srgbClr val="FF0000"/>
                </a:solidFill>
              </a:rPr>
              <a:t>黒田先生</a:t>
            </a:r>
          </a:p>
        </p:txBody>
      </p:sp>
      <p:sp>
        <p:nvSpPr>
          <p:cNvPr id="12" name="コンテンツ プレースホルダー 11">
            <a:extLst>
              <a:ext uri="{FF2B5EF4-FFF2-40B4-BE49-F238E27FC236}">
                <a16:creationId xmlns:a16="http://schemas.microsoft.com/office/drawing/2014/main" id="{BA7E5253-4C98-58F6-9D56-FFFFBBE54F56}"/>
              </a:ext>
            </a:extLst>
          </p:cNvPr>
          <p:cNvSpPr>
            <a:spLocks noGrp="1"/>
          </p:cNvSpPr>
          <p:nvPr>
            <p:ph sz="half" idx="2"/>
          </p:nvPr>
        </p:nvSpPr>
        <p:spPr>
          <a:xfrm>
            <a:off x="-7929" y="744718"/>
            <a:ext cx="8993172" cy="6113282"/>
          </a:xfrm>
        </p:spPr>
        <p:txBody>
          <a:bodyPr>
            <a:normAutofit/>
          </a:bodyPr>
          <a:lstStyle/>
          <a:p>
            <a:pPr marL="0" indent="0">
              <a:buNone/>
            </a:pPr>
            <a:r>
              <a:rPr lang="en-US" altLang="ja-JP" dirty="0">
                <a:solidFill>
                  <a:srgbClr val="FF0000"/>
                </a:solidFill>
              </a:rPr>
              <a:t>1975</a:t>
            </a:r>
            <a:r>
              <a:rPr lang="ja-JP" altLang="en-US" dirty="0">
                <a:solidFill>
                  <a:srgbClr val="FF0000"/>
                </a:solidFill>
              </a:rPr>
              <a:t>　渡英</a:t>
            </a:r>
            <a:endParaRPr lang="en-US" altLang="ja-JP" dirty="0">
              <a:solidFill>
                <a:srgbClr val="FF0000"/>
              </a:solidFill>
            </a:endParaRPr>
          </a:p>
          <a:p>
            <a:pPr marL="0" indent="0">
              <a:buNone/>
            </a:pPr>
            <a:r>
              <a:rPr lang="en-US" altLang="ja-JP" dirty="0">
                <a:solidFill>
                  <a:srgbClr val="FF0000"/>
                </a:solidFill>
              </a:rPr>
              <a:t>1986</a:t>
            </a:r>
            <a:r>
              <a:rPr lang="ja-JP" altLang="en-US" dirty="0">
                <a:solidFill>
                  <a:srgbClr val="FF0000"/>
                </a:solidFill>
              </a:rPr>
              <a:t>　駒場赴任</a:t>
            </a:r>
            <a:endParaRPr lang="en-US" altLang="ja-JP" dirty="0">
              <a:solidFill>
                <a:srgbClr val="FF0000"/>
              </a:solidFill>
            </a:endParaRPr>
          </a:p>
          <a:p>
            <a:pPr marL="0" indent="0">
              <a:buNone/>
            </a:pPr>
            <a:r>
              <a:rPr lang="en-US" altLang="ja-JP" dirty="0">
                <a:solidFill>
                  <a:srgbClr val="FF0000"/>
                </a:solidFill>
              </a:rPr>
              <a:t>1993</a:t>
            </a:r>
            <a:r>
              <a:rPr lang="ja-JP" altLang="en-US" dirty="0">
                <a:solidFill>
                  <a:srgbClr val="FF0000"/>
                </a:solidFill>
              </a:rPr>
              <a:t>　猿橋賞</a:t>
            </a:r>
            <a:endParaRPr lang="en-US" altLang="ja-JP" dirty="0">
              <a:solidFill>
                <a:srgbClr val="FF0000"/>
              </a:solidFill>
            </a:endParaRPr>
          </a:p>
          <a:p>
            <a:pPr marL="0" indent="0">
              <a:buNone/>
            </a:pPr>
            <a:r>
              <a:rPr lang="en-US" altLang="ja-JP" dirty="0">
                <a:solidFill>
                  <a:srgbClr val="FF0000"/>
                </a:solidFill>
                <a:highlight>
                  <a:srgbClr val="FFFF00"/>
                </a:highlight>
              </a:rPr>
              <a:t>1996</a:t>
            </a:r>
            <a:r>
              <a:rPr lang="ja-JP" altLang="en-US" dirty="0">
                <a:solidFill>
                  <a:srgbClr val="FF0000"/>
                </a:solidFill>
                <a:highlight>
                  <a:srgbClr val="FFFF00"/>
                </a:highlight>
              </a:rPr>
              <a:t>　朝日新聞「</a:t>
            </a:r>
            <a:r>
              <a:rPr lang="en-US" altLang="ja-JP" dirty="0">
                <a:solidFill>
                  <a:srgbClr val="FF0000"/>
                </a:solidFill>
                <a:highlight>
                  <a:srgbClr val="FFFF00"/>
                </a:highlight>
              </a:rPr>
              <a:t>21</a:t>
            </a:r>
            <a:r>
              <a:rPr lang="ja-JP" altLang="en-US" dirty="0">
                <a:solidFill>
                  <a:srgbClr val="FF0000"/>
                </a:solidFill>
                <a:highlight>
                  <a:srgbClr val="FFFF00"/>
                </a:highlight>
              </a:rPr>
              <a:t>世紀への提言」</a:t>
            </a:r>
            <a:endParaRPr lang="en-US" altLang="ja-JP" dirty="0">
              <a:solidFill>
                <a:srgbClr val="FF0000"/>
              </a:solidFill>
              <a:highlight>
                <a:srgbClr val="FFFF00"/>
              </a:highlight>
            </a:endParaRPr>
          </a:p>
          <a:p>
            <a:pPr marL="0" indent="0">
              <a:buNone/>
            </a:pPr>
            <a:r>
              <a:rPr lang="ja-JP" altLang="en-US" dirty="0">
                <a:solidFill>
                  <a:srgbClr val="FF0000"/>
                </a:solidFill>
                <a:highlight>
                  <a:srgbClr val="FFFF00"/>
                </a:highlight>
              </a:rPr>
              <a:t>→中川科技庁長官</a:t>
            </a:r>
            <a:endParaRPr lang="en-US" altLang="ja-JP" dirty="0">
              <a:solidFill>
                <a:srgbClr val="FF0000"/>
              </a:solidFill>
              <a:highlight>
                <a:srgbClr val="FFFF00"/>
              </a:highlight>
            </a:endParaRPr>
          </a:p>
          <a:p>
            <a:pPr marL="0" indent="0">
              <a:buNone/>
            </a:pPr>
            <a:r>
              <a:rPr lang="ja-JP" altLang="en-US" dirty="0">
                <a:solidFill>
                  <a:srgbClr val="FF0000"/>
                </a:solidFill>
                <a:highlight>
                  <a:srgbClr val="FFFF00"/>
                </a:highlight>
              </a:rPr>
              <a:t>「科学技術と社会に関する懇談会」（有馬朗人座長）</a:t>
            </a:r>
            <a:endParaRPr lang="en-US" altLang="ja-JP" dirty="0">
              <a:solidFill>
                <a:srgbClr val="FF0000"/>
              </a:solidFill>
              <a:highlight>
                <a:srgbClr val="FFFF00"/>
              </a:highlight>
            </a:endParaRPr>
          </a:p>
          <a:p>
            <a:pPr marL="0" indent="0">
              <a:buNone/>
            </a:pPr>
            <a:r>
              <a:rPr lang="en-US" altLang="ja-JP" dirty="0">
                <a:solidFill>
                  <a:srgbClr val="FF0000"/>
                </a:solidFill>
                <a:highlight>
                  <a:srgbClr val="FFFF00"/>
                </a:highlight>
              </a:rPr>
              <a:t>1996</a:t>
            </a:r>
            <a:r>
              <a:rPr lang="ja-JP" altLang="en-US" dirty="0">
                <a:solidFill>
                  <a:srgbClr val="FF0000"/>
                </a:solidFill>
                <a:highlight>
                  <a:srgbClr val="FFFF00"/>
                </a:highlight>
              </a:rPr>
              <a:t>　岩波</a:t>
            </a:r>
            <a:r>
              <a:rPr lang="en-US" altLang="ja-JP" dirty="0">
                <a:solidFill>
                  <a:srgbClr val="FF0000"/>
                </a:solidFill>
                <a:highlight>
                  <a:srgbClr val="FFFF00"/>
                </a:highlight>
              </a:rPr>
              <a:t>『</a:t>
            </a:r>
            <a:r>
              <a:rPr lang="ja-JP" altLang="en-US" dirty="0">
                <a:solidFill>
                  <a:srgbClr val="FF0000"/>
                </a:solidFill>
                <a:highlight>
                  <a:srgbClr val="FFFF00"/>
                </a:highlight>
              </a:rPr>
              <a:t>日本人の科学</a:t>
            </a:r>
            <a:r>
              <a:rPr lang="en-US" altLang="ja-JP" dirty="0">
                <a:solidFill>
                  <a:srgbClr val="FF0000"/>
                </a:solidFill>
                <a:highlight>
                  <a:srgbClr val="FFFF00"/>
                </a:highlight>
              </a:rPr>
              <a:t>』</a:t>
            </a:r>
          </a:p>
          <a:p>
            <a:pPr marL="0" indent="0">
              <a:buNone/>
            </a:pPr>
            <a:r>
              <a:rPr lang="ja-JP" altLang="en-US" dirty="0">
                <a:solidFill>
                  <a:srgbClr val="FF0000"/>
                </a:solidFill>
                <a:highlight>
                  <a:srgbClr val="FFFF00"/>
                </a:highlight>
              </a:rPr>
              <a:t>　　　「社会のなかの科学、科学にとっての社会」</a:t>
            </a:r>
            <a:endParaRPr lang="en-US" altLang="ja-JP" dirty="0">
              <a:solidFill>
                <a:srgbClr val="FF0000"/>
              </a:solidFill>
              <a:highlight>
                <a:srgbClr val="FFFF00"/>
              </a:highlight>
            </a:endParaRPr>
          </a:p>
          <a:p>
            <a:pPr marL="0" indent="0">
              <a:buNone/>
            </a:pPr>
            <a:r>
              <a:rPr lang="en-US" altLang="ja-JP" dirty="0">
                <a:solidFill>
                  <a:srgbClr val="FF0000"/>
                </a:solidFill>
              </a:rPr>
              <a:t>2001</a:t>
            </a:r>
            <a:r>
              <a:rPr lang="ja-JP" altLang="en-US" dirty="0">
                <a:solidFill>
                  <a:srgbClr val="FF0000"/>
                </a:solidFill>
              </a:rPr>
              <a:t>　総合科学技術会議議員（～</a:t>
            </a:r>
            <a:r>
              <a:rPr lang="en-US" altLang="ja-JP" dirty="0">
                <a:solidFill>
                  <a:srgbClr val="FF0000"/>
                </a:solidFill>
              </a:rPr>
              <a:t>2006</a:t>
            </a:r>
            <a:r>
              <a:rPr lang="ja-JP" altLang="en-US" dirty="0">
                <a:solidFill>
                  <a:srgbClr val="FF0000"/>
                </a:solidFill>
              </a:rPr>
              <a:t>）</a:t>
            </a:r>
            <a:endParaRPr lang="en-US" altLang="ja-JP" dirty="0">
              <a:solidFill>
                <a:srgbClr val="FF0000"/>
              </a:solidFill>
            </a:endParaRPr>
          </a:p>
          <a:p>
            <a:pPr marL="0" indent="0">
              <a:buNone/>
            </a:pPr>
            <a:endParaRPr lang="en-US" altLang="ja-JP" dirty="0">
              <a:solidFill>
                <a:srgbClr val="FF0000"/>
              </a:solidFill>
              <a:highlight>
                <a:srgbClr val="FFFF00"/>
              </a:highlight>
            </a:endParaRPr>
          </a:p>
          <a:p>
            <a:pPr marL="0" indent="0">
              <a:buNone/>
            </a:pPr>
            <a:r>
              <a:rPr lang="en-US" altLang="ja-JP" dirty="0">
                <a:solidFill>
                  <a:srgbClr val="FF0000"/>
                </a:solidFill>
                <a:highlight>
                  <a:srgbClr val="FFFF00"/>
                </a:highlight>
              </a:rPr>
              <a:t>2005</a:t>
            </a:r>
            <a:r>
              <a:rPr lang="ja-JP" altLang="en-US" dirty="0">
                <a:solidFill>
                  <a:srgbClr val="FF0000"/>
                </a:solidFill>
                <a:highlight>
                  <a:srgbClr val="FFFF00"/>
                </a:highlight>
              </a:rPr>
              <a:t>　</a:t>
            </a:r>
            <a:r>
              <a:rPr lang="en-US" altLang="ja-JP" dirty="0">
                <a:solidFill>
                  <a:srgbClr val="FF0000"/>
                </a:solidFill>
                <a:highlight>
                  <a:srgbClr val="FFFF00"/>
                </a:highlight>
              </a:rPr>
              <a:t>SC</a:t>
            </a:r>
            <a:r>
              <a:rPr lang="ja-JP" altLang="en-US" dirty="0">
                <a:solidFill>
                  <a:srgbClr val="FF0000"/>
                </a:solidFill>
                <a:highlight>
                  <a:srgbClr val="FFFF00"/>
                </a:highlight>
              </a:rPr>
              <a:t>プログラム開始</a:t>
            </a:r>
            <a:endParaRPr lang="en-US" altLang="ja-JP" dirty="0">
              <a:solidFill>
                <a:srgbClr val="FF0000"/>
              </a:solidFill>
              <a:highlight>
                <a:srgbClr val="FFFF00"/>
              </a:highlight>
            </a:endParaRPr>
          </a:p>
          <a:p>
            <a:pPr marL="0" indent="0">
              <a:buNone/>
            </a:pPr>
            <a:endParaRPr lang="en-US" altLang="ja-JP" dirty="0">
              <a:solidFill>
                <a:srgbClr val="FF0000"/>
              </a:solidFill>
            </a:endParaRPr>
          </a:p>
        </p:txBody>
      </p:sp>
      <p:sp>
        <p:nvSpPr>
          <p:cNvPr id="15" name="テキスト プレースホルダー 10">
            <a:extLst>
              <a:ext uri="{FF2B5EF4-FFF2-40B4-BE49-F238E27FC236}">
                <a16:creationId xmlns:a16="http://schemas.microsoft.com/office/drawing/2014/main" id="{122AFA4E-50F4-7D28-D478-326C196DC0B9}"/>
              </a:ext>
            </a:extLst>
          </p:cNvPr>
          <p:cNvSpPr txBox="1">
            <a:spLocks/>
          </p:cNvSpPr>
          <p:nvPr/>
        </p:nvSpPr>
        <p:spPr>
          <a:xfrm>
            <a:off x="620317" y="166688"/>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endParaRPr lang="ja-JP" altLang="en-US" dirty="0"/>
          </a:p>
        </p:txBody>
      </p:sp>
      <p:sp>
        <p:nvSpPr>
          <p:cNvPr id="16" name="コンテンツ プレースホルダー 11">
            <a:extLst>
              <a:ext uri="{FF2B5EF4-FFF2-40B4-BE49-F238E27FC236}">
                <a16:creationId xmlns:a16="http://schemas.microsoft.com/office/drawing/2014/main" id="{42F60F48-2B1E-4FAE-3569-3AB53203EE4A}"/>
              </a:ext>
            </a:extLst>
          </p:cNvPr>
          <p:cNvSpPr txBox="1">
            <a:spLocks/>
          </p:cNvSpPr>
          <p:nvPr/>
        </p:nvSpPr>
        <p:spPr>
          <a:xfrm>
            <a:off x="620317" y="990600"/>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8" name="コンテンツ プレースホルダー 13">
            <a:extLst>
              <a:ext uri="{FF2B5EF4-FFF2-40B4-BE49-F238E27FC236}">
                <a16:creationId xmlns:a16="http://schemas.microsoft.com/office/drawing/2014/main" id="{FA8430E6-AD39-707F-99CA-5EC98D34BB58}"/>
              </a:ext>
            </a:extLst>
          </p:cNvPr>
          <p:cNvSpPr txBox="1">
            <a:spLocks/>
          </p:cNvSpPr>
          <p:nvPr/>
        </p:nvSpPr>
        <p:spPr>
          <a:xfrm>
            <a:off x="4619625" y="990600"/>
            <a:ext cx="388739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3" name="テキスト ボックス 2">
            <a:extLst>
              <a:ext uri="{FF2B5EF4-FFF2-40B4-BE49-F238E27FC236}">
                <a16:creationId xmlns:a16="http://schemas.microsoft.com/office/drawing/2014/main" id="{C35F4158-C346-309B-C1D5-60FD4F733A2C}"/>
              </a:ext>
            </a:extLst>
          </p:cNvPr>
          <p:cNvSpPr txBox="1"/>
          <p:nvPr/>
        </p:nvSpPr>
        <p:spPr>
          <a:xfrm>
            <a:off x="3928822" y="6187622"/>
            <a:ext cx="6072308" cy="646331"/>
          </a:xfrm>
          <a:prstGeom prst="rect">
            <a:avLst/>
          </a:prstGeom>
          <a:noFill/>
        </p:spPr>
        <p:txBody>
          <a:bodyPr wrap="square">
            <a:spAutoFit/>
          </a:bodyPr>
          <a:lstStyle/>
          <a:p>
            <a:r>
              <a:rPr lang="ja-JP" altLang="en-US" b="0" i="0" dirty="0">
                <a:effectLst/>
                <a:latin typeface="Slack-Lato"/>
              </a:rPr>
              <a:t>教養教育高度化機構シンポジウム報告書</a:t>
            </a:r>
            <a:r>
              <a:rPr lang="en-US" altLang="ja-JP" b="0" i="0" dirty="0">
                <a:effectLst/>
                <a:latin typeface="Slack-Lato"/>
              </a:rPr>
              <a:t>2020</a:t>
            </a:r>
            <a:br>
              <a:rPr lang="en-US" altLang="ja-JP" b="0" i="0" u="sng" dirty="0">
                <a:effectLst/>
                <a:latin typeface="Slack-Lato"/>
                <a:hlinkClick r:id="rId3"/>
              </a:rPr>
            </a:br>
            <a:r>
              <a:rPr lang="en-US" altLang="ja-JP" b="0" i="0" u="sng" dirty="0">
                <a:effectLst/>
                <a:latin typeface="Slack-Lato"/>
                <a:hlinkClick r:id="rId3"/>
              </a:rPr>
              <a:t>https://repository.dl.itc.u-tokyo.ac.jp/records/2003442</a:t>
            </a:r>
            <a:endParaRPr lang="ja-JP" altLang="en-US" dirty="0"/>
          </a:p>
        </p:txBody>
      </p:sp>
    </p:spTree>
    <p:extLst>
      <p:ext uri="{BB962C8B-B14F-4D97-AF65-F5344CB8AC3E}">
        <p14:creationId xmlns:p14="http://schemas.microsoft.com/office/powerpoint/2010/main" val="118351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42D7AD8-F88A-90EF-06D2-AEA78FB277D3}"/>
              </a:ext>
            </a:extLst>
          </p:cNvPr>
          <p:cNvSpPr>
            <a:spLocks noGrp="1"/>
          </p:cNvSpPr>
          <p:nvPr>
            <p:ph type="title"/>
          </p:nvPr>
        </p:nvSpPr>
        <p:spPr>
          <a:xfrm>
            <a:off x="566657" y="892069"/>
            <a:ext cx="7886700" cy="434974"/>
          </a:xfrm>
        </p:spPr>
        <p:txBody>
          <a:bodyPr>
            <a:normAutofit fontScale="90000"/>
          </a:bodyPr>
          <a:lstStyle/>
          <a:p>
            <a:r>
              <a:rPr lang="ja-JP" altLang="en-US" dirty="0"/>
              <a:t>朝日新聞「</a:t>
            </a:r>
            <a:r>
              <a:rPr lang="en-US" altLang="ja-JP" dirty="0"/>
              <a:t>21</a:t>
            </a:r>
            <a:r>
              <a:rPr lang="ja-JP" altLang="en-US" dirty="0"/>
              <a:t>世紀への提言」</a:t>
            </a:r>
            <a:br>
              <a:rPr lang="en-US" altLang="ja-JP" dirty="0"/>
            </a:br>
            <a:r>
              <a:rPr lang="en-US" altLang="ja-JP" dirty="0"/>
              <a:t>1996</a:t>
            </a:r>
            <a:r>
              <a:rPr lang="ja-JP" altLang="en-US" dirty="0"/>
              <a:t>年</a:t>
            </a:r>
            <a:r>
              <a:rPr lang="en-US" altLang="ja-JP" dirty="0"/>
              <a:t>6</a:t>
            </a:r>
            <a:r>
              <a:rPr lang="ja-JP" altLang="en-US" dirty="0"/>
              <a:t>月</a:t>
            </a:r>
            <a:r>
              <a:rPr lang="en-US" altLang="ja-JP" dirty="0"/>
              <a:t>30</a:t>
            </a:r>
            <a:r>
              <a:rPr lang="ja-JP" altLang="en-US" dirty="0"/>
              <a:t>日</a:t>
            </a:r>
            <a:r>
              <a:rPr lang="en-US" altLang="ja-JP" dirty="0"/>
              <a:t>4</a:t>
            </a:r>
            <a:r>
              <a:rPr lang="ja-JP" altLang="en-US" dirty="0"/>
              <a:t>面</a:t>
            </a:r>
            <a:br>
              <a:rPr lang="en-US" altLang="ja-JP" dirty="0"/>
            </a:br>
            <a:r>
              <a:rPr lang="ja-JP" altLang="en-US" dirty="0"/>
              <a:t>黒田玲子「科学技術と人間社会」</a:t>
            </a:r>
          </a:p>
        </p:txBody>
      </p:sp>
      <p:sp>
        <p:nvSpPr>
          <p:cNvPr id="8" name="コンテンツ プレースホルダー 7">
            <a:extLst>
              <a:ext uri="{FF2B5EF4-FFF2-40B4-BE49-F238E27FC236}">
                <a16:creationId xmlns:a16="http://schemas.microsoft.com/office/drawing/2014/main" id="{7BCD18D3-CD05-5EB7-D861-8254DECB9E44}"/>
              </a:ext>
            </a:extLst>
          </p:cNvPr>
          <p:cNvSpPr>
            <a:spLocks noGrp="1"/>
          </p:cNvSpPr>
          <p:nvPr>
            <p:ph idx="1"/>
          </p:nvPr>
        </p:nvSpPr>
        <p:spPr>
          <a:xfrm>
            <a:off x="566657" y="2515730"/>
            <a:ext cx="7886700" cy="4791720"/>
          </a:xfrm>
        </p:spPr>
        <p:txBody>
          <a:bodyPr/>
          <a:lstStyle/>
          <a:p>
            <a:pPr marL="0" indent="0" algn="l">
              <a:buNone/>
            </a:pPr>
            <a:r>
              <a:rPr lang="ja-JP" altLang="en-US" dirty="0"/>
              <a:t>複雑さ増す中、個人の判断の機会が拡大</a:t>
            </a:r>
          </a:p>
          <a:p>
            <a:pPr marL="0" indent="0" algn="l">
              <a:buNone/>
            </a:pPr>
            <a:r>
              <a:rPr lang="ja-JP" altLang="en-US" dirty="0"/>
              <a:t>　科学と実生活の「橋渡し役」力量が必要に</a:t>
            </a:r>
            <a:endParaRPr lang="en-US" altLang="ja-JP" dirty="0"/>
          </a:p>
          <a:p>
            <a:pPr marL="0" indent="0" algn="l">
              <a:buNone/>
            </a:pPr>
            <a:endParaRPr lang="en-US" altLang="ja-JP" dirty="0"/>
          </a:p>
          <a:p>
            <a:pPr marL="0" indent="0" algn="l">
              <a:buNone/>
            </a:pPr>
            <a:r>
              <a:rPr lang="ja-JP" altLang="en-US" dirty="0"/>
              <a:t>○進歩で広がるグレーゾーン</a:t>
            </a:r>
            <a:endParaRPr lang="en-US" altLang="ja-JP" dirty="0"/>
          </a:p>
          <a:p>
            <a:pPr marL="0" indent="0" algn="l">
              <a:buNone/>
            </a:pPr>
            <a:r>
              <a:rPr lang="ja-JP" altLang="en-US" dirty="0"/>
              <a:t>○伝えてほしい科学の面白さ</a:t>
            </a:r>
            <a:endParaRPr lang="en-US" altLang="ja-JP" dirty="0"/>
          </a:p>
          <a:p>
            <a:pPr marL="0" indent="0" algn="l">
              <a:buNone/>
            </a:pPr>
            <a:r>
              <a:rPr lang="ja-JP" altLang="en-US" dirty="0"/>
              <a:t>○文系学者らと積極的交流を</a:t>
            </a:r>
            <a:endParaRPr lang="en-US" altLang="ja-JP" dirty="0"/>
          </a:p>
          <a:p>
            <a:pPr marL="0" indent="0" algn="l">
              <a:buNone/>
            </a:pPr>
            <a:endParaRPr lang="ja-JP" altLang="en-US" dirty="0"/>
          </a:p>
        </p:txBody>
      </p:sp>
    </p:spTree>
    <p:extLst>
      <p:ext uri="{BB962C8B-B14F-4D97-AF65-F5344CB8AC3E}">
        <p14:creationId xmlns:p14="http://schemas.microsoft.com/office/powerpoint/2010/main" val="420765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248B6A-329F-F0CF-A8B8-104BC6180C11}"/>
              </a:ext>
            </a:extLst>
          </p:cNvPr>
          <p:cNvSpPr>
            <a:spLocks noGrp="1"/>
          </p:cNvSpPr>
          <p:nvPr>
            <p:ph type="title"/>
          </p:nvPr>
        </p:nvSpPr>
        <p:spPr/>
        <p:txBody>
          <a:bodyPr>
            <a:normAutofit fontScale="90000"/>
          </a:bodyPr>
          <a:lstStyle/>
          <a:p>
            <a:r>
              <a:rPr lang="ja-JP" altLang="en-US" dirty="0"/>
              <a:t>朝日新聞「</a:t>
            </a:r>
            <a:r>
              <a:rPr lang="en-US" altLang="ja-JP" dirty="0"/>
              <a:t>21</a:t>
            </a:r>
            <a:r>
              <a:rPr lang="ja-JP" altLang="en-US" dirty="0"/>
              <a:t>世紀への提言」</a:t>
            </a:r>
            <a:br>
              <a:rPr lang="en-US" altLang="ja-JP" dirty="0"/>
            </a:br>
            <a:r>
              <a:rPr lang="en-US" altLang="ja-JP" dirty="0"/>
              <a:t>1996</a:t>
            </a:r>
            <a:r>
              <a:rPr lang="ja-JP" altLang="en-US" dirty="0"/>
              <a:t>年</a:t>
            </a:r>
            <a:r>
              <a:rPr lang="en-US" altLang="ja-JP" dirty="0"/>
              <a:t>6</a:t>
            </a:r>
            <a:r>
              <a:rPr lang="ja-JP" altLang="en-US" dirty="0"/>
              <a:t>月</a:t>
            </a:r>
            <a:r>
              <a:rPr lang="en-US" altLang="ja-JP" dirty="0"/>
              <a:t>30</a:t>
            </a:r>
            <a:r>
              <a:rPr lang="ja-JP" altLang="en-US" dirty="0"/>
              <a:t>日</a:t>
            </a:r>
            <a:r>
              <a:rPr lang="en-US" altLang="ja-JP" dirty="0"/>
              <a:t>4</a:t>
            </a:r>
            <a:r>
              <a:rPr lang="ja-JP" altLang="en-US" dirty="0"/>
              <a:t>面</a:t>
            </a:r>
            <a:br>
              <a:rPr lang="en-US" altLang="ja-JP" dirty="0"/>
            </a:br>
            <a:r>
              <a:rPr lang="ja-JP" altLang="en-US" dirty="0"/>
              <a:t>黒田玲子「科学技術と人間社会」</a:t>
            </a:r>
            <a:endParaRPr kumimoji="1" lang="ja-JP" altLang="en-US" dirty="0"/>
          </a:p>
        </p:txBody>
      </p:sp>
      <p:sp>
        <p:nvSpPr>
          <p:cNvPr id="3" name="コンテンツ プレースホルダー 2">
            <a:extLst>
              <a:ext uri="{FF2B5EF4-FFF2-40B4-BE49-F238E27FC236}">
                <a16:creationId xmlns:a16="http://schemas.microsoft.com/office/drawing/2014/main" id="{0CAE1348-06E0-4461-102E-1B194F1D12C9}"/>
              </a:ext>
            </a:extLst>
          </p:cNvPr>
          <p:cNvSpPr>
            <a:spLocks noGrp="1"/>
          </p:cNvSpPr>
          <p:nvPr>
            <p:ph idx="1"/>
          </p:nvPr>
        </p:nvSpPr>
        <p:spPr>
          <a:xfrm>
            <a:off x="723243" y="2506662"/>
            <a:ext cx="7886700" cy="4351338"/>
          </a:xfrm>
        </p:spPr>
        <p:txBody>
          <a:bodyPr/>
          <a:lstStyle/>
          <a:p>
            <a:pPr marL="0" indent="0">
              <a:buNone/>
            </a:pPr>
            <a:r>
              <a:rPr kumimoji="1" lang="ja-JP" altLang="en-US" dirty="0"/>
              <a:t>そこで、最先端の科学の研究成果とその社会的意味を科学に慣れ親しんでいない人に、（社会的意味については科学者にも改めて）説明してくれる人材、つまり</a:t>
            </a:r>
            <a:r>
              <a:rPr kumimoji="1" lang="ja-JP" altLang="en-US" dirty="0">
                <a:solidFill>
                  <a:srgbClr val="FF0000"/>
                </a:solidFill>
              </a:rPr>
              <a:t>科学の“インタープリター”</a:t>
            </a:r>
            <a:r>
              <a:rPr kumimoji="1" lang="ja-JP" altLang="en-US" dirty="0"/>
              <a:t>が必要となる。“インタープリター”は専門用語の単なる直訳者ではなく、</a:t>
            </a:r>
            <a:r>
              <a:rPr kumimoji="1" lang="ja-JP" altLang="en-US" dirty="0">
                <a:solidFill>
                  <a:srgbClr val="00B0F0"/>
                </a:solidFill>
              </a:rPr>
              <a:t>問題を指摘し進むべき方向を示唆する、科学と実生活の橋渡しをする解説・評論者</a:t>
            </a:r>
            <a:r>
              <a:rPr kumimoji="1" lang="ja-JP" altLang="en-US" dirty="0"/>
              <a:t>である。</a:t>
            </a:r>
          </a:p>
        </p:txBody>
      </p:sp>
    </p:spTree>
    <p:extLst>
      <p:ext uri="{BB962C8B-B14F-4D97-AF65-F5344CB8AC3E}">
        <p14:creationId xmlns:p14="http://schemas.microsoft.com/office/powerpoint/2010/main" val="35654450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1784</TotalTime>
  <Words>5185</Words>
  <Application>Microsoft Office PowerPoint</Application>
  <PresentationFormat>画面に合わせる (4:3)</PresentationFormat>
  <Paragraphs>421</Paragraphs>
  <Slides>54</Slides>
  <Notes>12</Notes>
  <HiddenSlides>21</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54</vt:i4>
      </vt:variant>
    </vt:vector>
  </HeadingPairs>
  <TitlesOfParts>
    <vt:vector size="65" baseType="lpstr">
      <vt:lpstr>Hiragino Kaku Gothic ProN</vt:lpstr>
      <vt:lpstr>ＭＳ 明朝</vt:lpstr>
      <vt:lpstr>Slack-Lato</vt:lpstr>
      <vt:lpstr>Meiryo</vt:lpstr>
      <vt:lpstr>游ゴシック</vt:lpstr>
      <vt:lpstr>游ゴシック Medium</vt:lpstr>
      <vt:lpstr>Arial</vt:lpstr>
      <vt:lpstr>Calibri</vt:lpstr>
      <vt:lpstr>Calibri Light</vt:lpstr>
      <vt:lpstr>Office テーマ</vt:lpstr>
      <vt:lpstr>Worksheet</vt:lpstr>
      <vt:lpstr>科学コミュニケーション・カフェ第3回 「2000年代の科学技術政策をふりかえる」</vt:lpstr>
      <vt:lpstr>科学技術インタープリター養成プログラム</vt:lpstr>
      <vt:lpstr>PowerPoint プレゼンテーション</vt:lpstr>
      <vt:lpstr>Ⅰインタープリターの発想の起源  Ⅱ総合科学技術会議での政策化  Ⅲその後の科学技術政策の課題と希望</vt:lpstr>
      <vt:lpstr>Ⅰインタープリターの発想の起源  Ⅱ総合科学技術会議での政策化  Ⅲその後の科学技術政策の課題と希望</vt:lpstr>
      <vt:lpstr>PowerPoint プレゼンテーション</vt:lpstr>
      <vt:lpstr>PowerPoint プレゼンテーション</vt:lpstr>
      <vt:lpstr>朝日新聞「21世紀への提言」 1996年6月30日4面 黒田玲子「科学技術と人間社会」</vt:lpstr>
      <vt:lpstr>朝日新聞「21世紀への提言」 1996年6月30日4面 黒田玲子「科学技術と人間社会」</vt:lpstr>
      <vt:lpstr>朝日新聞「21世紀への提言」 1996年6月30日4面 黒田玲子「科学技術と人間社会」</vt:lpstr>
      <vt:lpstr>朝日新聞「21世紀への提言」 1996年6月30日4面 黒田玲子「科学技術と人間社会」</vt:lpstr>
      <vt:lpstr>『現代日本文化論13　日本人の科学』岩波書店 黒田玲子「社会のなかの科学、科学にとっての社会」</vt:lpstr>
      <vt:lpstr>ブダペスト宣言（1999年7月） byユネスコ＆ICSU(国際科学会議)</vt:lpstr>
      <vt:lpstr>Q「インタープリター」の用語の起源は？</vt:lpstr>
      <vt:lpstr>Q　脳死臓器移植問題のインパクトは？</vt:lpstr>
      <vt:lpstr>Q　中公新書執筆（1992）の経験の影響は？</vt:lpstr>
      <vt:lpstr>PowerPoint プレゼンテーション</vt:lpstr>
      <vt:lpstr>質問タイムⅠ</vt:lpstr>
      <vt:lpstr>Ⅰインタープリターの発想の起源  Ⅱ総合科学技術会議での政策化  Ⅲその後の科学技術政策の課題と希望</vt:lpstr>
      <vt:lpstr>PowerPoint プレゼンテーション</vt:lpstr>
      <vt:lpstr>PowerPoint プレゼンテーション</vt:lpstr>
      <vt:lpstr>PowerPoint プレゼンテーション</vt:lpstr>
      <vt:lpstr>2001年5月24日 第6回総合科学技術会議</vt:lpstr>
      <vt:lpstr>Q　小泉首相の思い出・エピソードは？</vt:lpstr>
      <vt:lpstr>Q尾身大臣の思い出・エピソードは？</vt:lpstr>
      <vt:lpstr>尾身幸次・科学技術政策担当大臣</vt:lpstr>
      <vt:lpstr>科学技術基本法のコンセプト</vt:lpstr>
      <vt:lpstr>（科学技術基本法の制定の経過）</vt:lpstr>
      <vt:lpstr>科学技術政策への追い風</vt:lpstr>
      <vt:lpstr>PowerPoint プレゼンテーション</vt:lpstr>
      <vt:lpstr>『科学技術で日本を創る』あとがき</vt:lpstr>
      <vt:lpstr>沖縄科学技術大学院大学(OIST)</vt:lpstr>
      <vt:lpstr>2003年12月26日 第33回総合科学技術会議</vt:lpstr>
      <vt:lpstr>PowerPoint プレゼンテーション</vt:lpstr>
      <vt:lpstr>『平成16年版　科学技術白書』(2004)</vt:lpstr>
      <vt:lpstr>PowerPoint プレゼンテーション</vt:lpstr>
      <vt:lpstr>PowerPoint プレゼンテーション</vt:lpstr>
      <vt:lpstr>『平成17年度版科学技術白書』(2005)</vt:lpstr>
      <vt:lpstr>（3）国民の科学技術に対する理解の増進</vt:lpstr>
      <vt:lpstr>2005年度に科学技術振興調整費による 科学コミュニケーション教育プログラムが スタート</vt:lpstr>
      <vt:lpstr>（科学技術振興調整費）</vt:lpstr>
      <vt:lpstr>Q『科学技術白書』に「科学コミュニケータ」という語が載ったことに関連する思い出は？ </vt:lpstr>
      <vt:lpstr>Q当時、科学技術振興についてどのように感じ、考えていたか？</vt:lpstr>
      <vt:lpstr>質問タイムⅡ</vt:lpstr>
      <vt:lpstr>Ⅰインタープリターの発想の起源  Ⅱ総合科学技術会議での政策化  Ⅲその後の科学技術政策の課題と希望</vt:lpstr>
      <vt:lpstr> 「科学者が信頼されない国　政策研究大学院大学教授・有本建男さん」『朝日新聞』2013年1月24日付朝刊17面</vt:lpstr>
      <vt:lpstr>「選択と集中」への批判・反省</vt:lpstr>
      <vt:lpstr>科学技術（・イノベーション）基本計画</vt:lpstr>
      <vt:lpstr>分岐点としての「第2期」策定（～2000）</vt:lpstr>
      <vt:lpstr>（国立大学改革の流れ）</vt:lpstr>
      <vt:lpstr>財務省主計局次長・神田眞人氏②</vt:lpstr>
      <vt:lpstr>Q競争的資金と運営費交付金の関係についてどう考えるか？</vt:lpstr>
      <vt:lpstr>Q今後の科学技術（・イノベーション）政策の進むべき道は？</vt:lpstr>
      <vt:lpstr>質問タイムⅢ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SADAMATSU Atsushi</dc:creator>
  <cp:lastModifiedBy>SADAMATSU Atsushi</cp:lastModifiedBy>
  <cp:revision>89</cp:revision>
  <cp:lastPrinted>2023-03-17T11:06:47Z</cp:lastPrinted>
  <dcterms:created xsi:type="dcterms:W3CDTF">2021-04-14T22:07:00Z</dcterms:created>
  <dcterms:modified xsi:type="dcterms:W3CDTF">2023-03-24T23:55:46Z</dcterms:modified>
</cp:coreProperties>
</file>